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tags/tag12.xml" ContentType="application/vnd.openxmlformats-officedocument.presentationml.tags+xml"/>
  <Override PartName="/ppt/tags/tag13.xml" ContentType="application/vnd.openxmlformats-officedocument.presentationml.tag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ags/tag7.xml" ContentType="application/vnd.openxmlformats-officedocument.presentationml.tag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sldIdLst>
    <p:sldId id="256" r:id="rId2"/>
    <p:sldId id="258" r:id="rId3"/>
    <p:sldId id="272" r:id="rId4"/>
    <p:sldId id="332" r:id="rId5"/>
    <p:sldId id="325" r:id="rId6"/>
    <p:sldId id="335" r:id="rId7"/>
    <p:sldId id="336" r:id="rId8"/>
    <p:sldId id="326" r:id="rId9"/>
    <p:sldId id="327" r:id="rId10"/>
    <p:sldId id="337" r:id="rId11"/>
    <p:sldId id="338" r:id="rId12"/>
    <p:sldId id="328" r:id="rId13"/>
    <p:sldId id="329" r:id="rId14"/>
    <p:sldId id="330" r:id="rId15"/>
    <p:sldId id="331" r:id="rId16"/>
    <p:sldId id="262" r:id="rId17"/>
  </p:sldIdLst>
  <p:sldSz cx="12192000" cy="6858000"/>
  <p:notesSz cx="6858000" cy="9144000"/>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微软雅黑" panose="020B0503020204020204" pitchFamily="34"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微软雅黑" panose="020B0503020204020204" pitchFamily="34"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微软雅黑" panose="020B0503020204020204" pitchFamily="34"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微软雅黑" panose="020B0503020204020204" pitchFamily="34"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微软雅黑" panose="020B0503020204020204" pitchFamily="34"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微软雅黑" panose="020B0503020204020204" pitchFamily="34"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微软雅黑" panose="020B0503020204020204" pitchFamily="34"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微软雅黑" panose="020B0503020204020204" pitchFamily="34"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Verdana" panose="020B0604030504040204" pitchFamily="34" charset="0"/>
        <a:ea typeface="微软雅黑" panose="020B0503020204020204" pitchFamily="34"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a:srgbClr val="24569D"/>
    <a:srgbClr val="34344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2552"/>
    <p:restoredTop sz="94660"/>
  </p:normalViewPr>
  <p:slideViewPr>
    <p:cSldViewPr snapToGrid="0" showGuides="1">
      <p:cViewPr varScale="1">
        <p:scale>
          <a:sx n="114" d="100"/>
          <a:sy n="114" d="100"/>
        </p:scale>
        <p:origin x="-618" y="-96"/>
      </p:cViewPr>
      <p:guideLst>
        <p:guide orient="horz" pos="2160"/>
        <p:guide pos="3840"/>
        <p:guide pos="710"/>
        <p:guide pos="697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defRPr sz="1200" noProof="1"/>
            </a:lvl1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solidFill>
              <a:effectLst/>
              <a:uLnTx/>
              <a:uFillTx/>
              <a:latin typeface="Verdana" panose="020B0604030504040204" pitchFamily="34" charset="0"/>
              <a:ea typeface="微软雅黑" panose="020B0503020204020204" pitchFamily="34" charset="-122"/>
              <a:cs typeface="+mn-cs"/>
            </a:endParaRPr>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defRPr sz="1200" noProof="1">
                <a:latin typeface="+mn-lt"/>
                <a:ea typeface="+mn-ea"/>
              </a:defRPr>
            </a:lvl1pPr>
          </a:lstStyle>
          <a:p>
            <a:pPr marL="0" marR="0" lvl="0" indent="0" algn="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solidFill>
              <a:effectLst/>
              <a:uLnTx/>
              <a:uFillTx/>
              <a:latin typeface="+mn-lt"/>
              <a:ea typeface="+mn-ea"/>
              <a:cs typeface="+mn-cs"/>
            </a:endParaRPr>
          </a:p>
        </p:txBody>
      </p:sp>
      <p:sp>
        <p:nvSpPr>
          <p:cNvPr id="21508" name="幻灯片图像占位符 3"/>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headEnd type="none" w="med" len="med"/>
            <a:tailEnd type="none" w="med" len="med"/>
          </a:ln>
        </p:spPr>
      </p:sp>
      <p:sp>
        <p:nvSpPr>
          <p:cNvPr id="5125" name="备注占位符 4"/>
          <p:cNvSpPr>
            <a:spLocks noGrp="1" noChangeArrowheads="1"/>
          </p:cNvSpPr>
          <p:nvPr>
            <p:ph type="body" sz="quarter" idx="4294967295"/>
          </p:nvPr>
        </p:nvSpPr>
        <p:spPr bwMode="auto">
          <a:xfrm>
            <a:off x="685800" y="4400550"/>
            <a:ext cx="5486400" cy="3600450"/>
          </a:xfrm>
          <a:prstGeom prst="rect">
            <a:avLst/>
          </a:prstGeom>
          <a:noFill/>
          <a:ln w="9525">
            <a:noFill/>
            <a:miter lim="800000"/>
          </a:ln>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单击此处编辑母版文本样式</a:t>
            </a:r>
          </a:p>
          <a:p>
            <a:pPr marL="457200" marR="0" lvl="1" indent="0" algn="l" defTabSz="914400" rtl="0" eaLnBrk="0" fontAlgn="base" latinLnBrk="0" hangingPunct="0">
              <a:lnSpc>
                <a:spcPct val="100000"/>
              </a:lnSpc>
              <a:spcBef>
                <a:spcPct val="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第二级</a:t>
            </a:r>
          </a:p>
          <a:p>
            <a:pPr marL="914400" marR="0" lvl="2" indent="0" algn="l" defTabSz="914400" rtl="0" eaLnBrk="0" fontAlgn="base" latinLnBrk="0" hangingPunct="0">
              <a:lnSpc>
                <a:spcPct val="100000"/>
              </a:lnSpc>
              <a:spcBef>
                <a:spcPct val="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第三级</a:t>
            </a:r>
          </a:p>
          <a:p>
            <a:pPr marL="1371600" marR="0" lvl="3" indent="0" algn="l" defTabSz="914400" rtl="0" eaLnBrk="0" fontAlgn="base" latinLnBrk="0" hangingPunct="0">
              <a:lnSpc>
                <a:spcPct val="100000"/>
              </a:lnSpc>
              <a:spcBef>
                <a:spcPct val="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第四级</a:t>
            </a:r>
          </a:p>
          <a:p>
            <a:pPr marL="1828800" marR="0" lvl="4" indent="0" algn="l" defTabSz="914400" rtl="0" eaLnBrk="0" fontAlgn="base" latinLnBrk="0" hangingPunct="0">
              <a:lnSpc>
                <a:spcPct val="100000"/>
              </a:lnSpc>
              <a:spcBef>
                <a:spcPct val="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第五级</a:t>
            </a:r>
          </a:p>
        </p:txBody>
      </p:sp>
      <p:sp>
        <p:nvSpPr>
          <p:cNvPr id="6" name="页脚占位符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fontAlgn="auto">
              <a:defRPr sz="1200" noProof="1"/>
            </a:lvl1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solidFill>
              <a:effectLst/>
              <a:uLnTx/>
              <a:uFillTx/>
              <a:latin typeface="Verdana" panose="020B0604030504040204" pitchFamily="34" charset="0"/>
              <a:ea typeface="微软雅黑" panose="020B0503020204020204" pitchFamily="34" charset="-122"/>
              <a:cs typeface="+mn-cs"/>
            </a:endParaRPr>
          </a:p>
        </p:txBody>
      </p:sp>
      <p:sp>
        <p:nvSpPr>
          <p:cNvPr id="7" name="灯片编号占位符 6"/>
          <p:cNvSpPr>
            <a:spLocks noGrp="1"/>
          </p:cNvSpPr>
          <p:nvPr>
            <p:ph type="sldNum" sz="quarter" idx="5"/>
          </p:nvPr>
        </p:nvSpPr>
        <p:spPr>
          <a:xfrm>
            <a:off x="3884613" y="8685213"/>
            <a:ext cx="2971800" cy="458788"/>
          </a:xfrm>
          <a:prstGeom prst="rect">
            <a:avLst/>
          </a:prstGeom>
        </p:spPr>
        <p:txBody>
          <a:bodyPr vert="horz" wrap="square" lIns="91440" tIns="45720" rIns="91440" bIns="45720" numCol="1" anchor="b" anchorCtr="0" compatLnSpc="1"/>
          <a:lstStyle/>
          <a:p>
            <a:pPr lvl="0" algn="r" eaLnBrk="1" hangingPunct="1"/>
            <a:fld id="{9A0DB2DC-4C9A-4742-B13C-FB6460FD3503}" type="slidenum">
              <a:rPr lang="zh-CN" altLang="en-US" sz="1200" dirty="0"/>
              <a:pPr lvl="0" algn="r" eaLnBrk="1" hangingPunct="1"/>
              <a:t>‹#›</a:t>
            </a:fld>
            <a:endParaRPr lang="zh-CN" altLang="en-US" sz="1200" dirty="0"/>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0"/>
      </a:spcBef>
      <a:spcAft>
        <a:spcPct val="0"/>
      </a:spcAft>
      <a:defRPr sz="1200" kern="1200">
        <a:solidFill>
          <a:schemeClr val="tx1"/>
        </a:solidFill>
        <a:latin typeface="+mn-lt"/>
        <a:ea typeface="+mn-ea"/>
        <a:cs typeface="+mn-cs"/>
      </a:defRPr>
    </a:lvl1pPr>
    <a:lvl2pPr marL="457200" algn="l" rtl="0" eaLnBrk="0" fontAlgn="base" hangingPunct="0">
      <a:spcBef>
        <a:spcPct val="0"/>
      </a:spcBef>
      <a:spcAft>
        <a:spcPct val="0"/>
      </a:spcAft>
      <a:defRPr sz="1200" kern="1200">
        <a:solidFill>
          <a:schemeClr val="tx1"/>
        </a:solidFill>
        <a:latin typeface="+mn-lt"/>
        <a:ea typeface="+mn-ea"/>
        <a:cs typeface="+mn-cs"/>
      </a:defRPr>
    </a:lvl2pPr>
    <a:lvl3pPr marL="914400" algn="l" rtl="0" eaLnBrk="0" fontAlgn="base" hangingPunct="0">
      <a:spcBef>
        <a:spcPct val="0"/>
      </a:spcBef>
      <a:spcAft>
        <a:spcPct val="0"/>
      </a:spcAft>
      <a:defRPr sz="1200" kern="1200">
        <a:solidFill>
          <a:schemeClr val="tx1"/>
        </a:solidFill>
        <a:latin typeface="+mn-lt"/>
        <a:ea typeface="+mn-ea"/>
        <a:cs typeface="+mn-cs"/>
      </a:defRPr>
    </a:lvl3pPr>
    <a:lvl4pPr marL="1371600" algn="l" rtl="0" eaLnBrk="0" fontAlgn="base" hangingPunct="0">
      <a:spcBef>
        <a:spcPct val="0"/>
      </a:spcBef>
      <a:spcAft>
        <a:spcPct val="0"/>
      </a:spcAft>
      <a:defRPr sz="1200" kern="1200">
        <a:solidFill>
          <a:schemeClr val="tx1"/>
        </a:solidFill>
        <a:latin typeface="+mn-lt"/>
        <a:ea typeface="+mn-ea"/>
        <a:cs typeface="+mn-cs"/>
      </a:defRPr>
    </a:lvl4pPr>
    <a:lvl5pPr marL="1828800" algn="l" rtl="0" eaLnBrk="0" fontAlgn="base" hangingPunct="0">
      <a:spcBef>
        <a:spcPct val="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noProof="1"/>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noProof="1"/>
              <a:t>单击此处编辑母版副标题样式</a:t>
            </a:r>
          </a:p>
        </p:txBody>
      </p:sp>
      <p:sp>
        <p:nvSpPr>
          <p:cNvPr id="4" name="日期占位符 3"/>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Verdana" panose="020B0604030504040204" pitchFamily="34" charset="0"/>
              <a:ea typeface="微软雅黑" panose="020B0503020204020204" pitchFamily="34" charset="-122"/>
              <a:cs typeface="+mn-cs"/>
            </a:endParaRPr>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zh-CN" altLang="en-US" dirty="0">
                <a:latin typeface="Verdana" panose="020B0604030504040204" pitchFamily="34" charset="0"/>
              </a:rPr>
              <a:pPr lvl="0" eaLnBrk="1" hangingPunct="1"/>
              <a:t>‹#›</a:t>
            </a:fld>
            <a:endParaRPr lang="zh-CN" altLang="en-US" dirty="0">
              <a:latin typeface="Verdana"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标题和竖排文字">
    <p:bg>
      <p:bgPr>
        <a:solidFill>
          <a:srgbClr val="F2F2F2"/>
        </a:solidFill>
        <a:effectLst/>
      </p:bgPr>
    </p:bg>
    <p:spTree>
      <p:nvGrpSpPr>
        <p:cNvPr id="1" name=""/>
        <p:cNvGrpSpPr/>
        <p:nvPr/>
      </p:nvGrpSpPr>
      <p:grpSpPr>
        <a:xfrm>
          <a:off x="0" y="0"/>
          <a:ext cx="0" cy="0"/>
          <a:chOff x="0" y="0"/>
          <a:chExt cx="0" cy="0"/>
        </a:xfrm>
      </p:grpSpPr>
      <p:sp>
        <p:nvSpPr>
          <p:cNvPr id="7" name="矩形 6"/>
          <p:cNvSpPr/>
          <p:nvPr/>
        </p:nvSpPr>
        <p:spPr>
          <a:xfrm>
            <a:off x="9856788" y="571500"/>
            <a:ext cx="2335213" cy="179388"/>
          </a:xfrm>
          <a:prstGeom prst="rect">
            <a:avLst/>
          </a:prstGeom>
          <a:solidFill>
            <a:srgbClr val="24569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cxnSp>
        <p:nvCxnSpPr>
          <p:cNvPr id="8" name="直接连接符 7"/>
          <p:cNvCxnSpPr/>
          <p:nvPr/>
        </p:nvCxnSpPr>
        <p:spPr>
          <a:xfrm>
            <a:off x="0" y="750888"/>
            <a:ext cx="12192000" cy="0"/>
          </a:xfrm>
          <a:prstGeom prst="line">
            <a:avLst/>
          </a:prstGeom>
          <a:ln>
            <a:solidFill>
              <a:srgbClr val="24569D"/>
            </a:solidFill>
          </a:ln>
        </p:spPr>
        <p:style>
          <a:lnRef idx="1">
            <a:schemeClr val="accent1"/>
          </a:lnRef>
          <a:fillRef idx="0">
            <a:schemeClr val="accent1"/>
          </a:fillRef>
          <a:effectRef idx="0">
            <a:schemeClr val="accent1"/>
          </a:effectRef>
          <a:fontRef idx="minor">
            <a:schemeClr val="tx1"/>
          </a:fontRef>
        </p:style>
      </p:cxnSp>
      <p:sp>
        <p:nvSpPr>
          <p:cNvPr id="2" name="日期占位符 1"/>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Verdana" panose="020B060403050404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lstStyle/>
          <a:p>
            <a:pPr lvl="0" eaLnBrk="1" hangingPunct="1"/>
            <a:fld id="{9A0DB2DC-4C9A-4742-B13C-FB6460FD3503}" type="slidenum">
              <a:rPr lang="zh-CN" altLang="en-US" dirty="0">
                <a:latin typeface="Verdana" panose="020B0604030504040204" pitchFamily="34" charset="0"/>
              </a:rPr>
              <a:pPr lvl="0" eaLnBrk="1" hangingPunct="1"/>
              <a:t>‹#›</a:t>
            </a:fld>
            <a:endParaRPr lang="zh-CN" altLang="en-US" dirty="0">
              <a:latin typeface="Verdana" panose="020B060403050404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right)">
                                      <p:cBhvr>
                                        <p:cTn id="7" dur="400"/>
                                        <p:tgtEl>
                                          <p:spTgt spid="7"/>
                                        </p:tgtEl>
                                      </p:cBhvr>
                                    </p:animEffect>
                                  </p:childTnLst>
                                </p:cTn>
                              </p:par>
                              <p:par>
                                <p:cTn id="8" presetID="22" presetClass="entr" presetSubtype="2"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right)">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noProof="1"/>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3"/>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Verdana" panose="020B0604030504040204" pitchFamily="34" charset="0"/>
              <a:ea typeface="微软雅黑" panose="020B0503020204020204" pitchFamily="34" charset="-122"/>
              <a:cs typeface="+mn-cs"/>
            </a:endParaRPr>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zh-CN" altLang="en-US" dirty="0">
                <a:latin typeface="Verdana" panose="020B0604030504040204" pitchFamily="34" charset="0"/>
              </a:rPr>
              <a:pPr lvl="0" eaLnBrk="1" hangingPunct="1"/>
              <a:t>‹#›</a:t>
            </a:fld>
            <a:endParaRPr lang="zh-CN" altLang="en-US" dirty="0">
              <a:latin typeface="Verdana" panose="020B060403050404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内容占位符 2"/>
          <p:cNvSpPr>
            <a:spLocks noGrp="1"/>
          </p:cNvSpPr>
          <p:nvPr>
            <p:ph idx="1"/>
          </p:nvPr>
        </p:nvSpPr>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日期占位符 3"/>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Verdana" panose="020B0604030504040204" pitchFamily="34" charset="0"/>
              <a:ea typeface="微软雅黑" panose="020B0503020204020204" pitchFamily="34" charset="-122"/>
              <a:cs typeface="+mn-cs"/>
            </a:endParaRPr>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zh-CN" altLang="en-US" dirty="0">
                <a:latin typeface="Verdana" panose="020B0604030504040204" pitchFamily="34" charset="0"/>
              </a:rPr>
              <a:pPr lvl="0" eaLnBrk="1" hangingPunct="1"/>
              <a:t>‹#›</a:t>
            </a:fld>
            <a:endParaRPr lang="zh-CN" altLang="en-US" dirty="0">
              <a:latin typeface="Verdana"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noProof="1"/>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noProof="1"/>
              <a:t>单击此处编辑母版文本样式</a:t>
            </a:r>
          </a:p>
        </p:txBody>
      </p:sp>
      <p:sp>
        <p:nvSpPr>
          <p:cNvPr id="4" name="日期占位符 3"/>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Verdana" panose="020B0604030504040204" pitchFamily="34" charset="0"/>
              <a:ea typeface="微软雅黑" panose="020B0503020204020204" pitchFamily="34" charset="-122"/>
              <a:cs typeface="+mn-cs"/>
            </a:endParaRPr>
          </a:p>
        </p:txBody>
      </p:sp>
      <p:sp>
        <p:nvSpPr>
          <p:cNvPr id="6" name="灯片编号占位符 5"/>
          <p:cNvSpPr>
            <a:spLocks noGrp="1"/>
          </p:cNvSpPr>
          <p:nvPr>
            <p:ph type="sldNum" sz="quarter" idx="12"/>
          </p:nvPr>
        </p:nvSpPr>
        <p:spPr/>
        <p:txBody>
          <a:bodyPr/>
          <a:lstStyle/>
          <a:p>
            <a:pPr lvl="0" eaLnBrk="1" hangingPunct="1"/>
            <a:fld id="{9A0DB2DC-4C9A-4742-B13C-FB6460FD3503}" type="slidenum">
              <a:rPr lang="zh-CN" altLang="en-US" dirty="0">
                <a:latin typeface="Verdana" panose="020B0604030504040204" pitchFamily="34" charset="0"/>
              </a:rPr>
              <a:pPr lvl="0" eaLnBrk="1" hangingPunct="1"/>
              <a:t>‹#›</a:t>
            </a:fld>
            <a:endParaRPr lang="zh-CN" altLang="en-US" dirty="0">
              <a:latin typeface="Verdana" panose="020B060403050404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日期占位符 4"/>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Verdana" panose="020B0604030504040204" pitchFamily="34" charset="0"/>
              <a:ea typeface="微软雅黑" panose="020B0503020204020204" pitchFamily="34" charset="-122"/>
              <a:cs typeface="+mn-cs"/>
            </a:endParaRPr>
          </a:p>
        </p:txBody>
      </p:sp>
      <p:sp>
        <p:nvSpPr>
          <p:cNvPr id="7" name="灯片编号占位符 6"/>
          <p:cNvSpPr>
            <a:spLocks noGrp="1"/>
          </p:cNvSpPr>
          <p:nvPr>
            <p:ph type="sldNum" sz="quarter" idx="12"/>
          </p:nvPr>
        </p:nvSpPr>
        <p:spPr/>
        <p:txBody>
          <a:bodyPr/>
          <a:lstStyle/>
          <a:p>
            <a:pPr lvl="0" eaLnBrk="1" hangingPunct="1"/>
            <a:fld id="{9A0DB2DC-4C9A-4742-B13C-FB6460FD3503}" type="slidenum">
              <a:rPr lang="zh-CN" altLang="en-US" dirty="0">
                <a:latin typeface="Verdana" panose="020B0604030504040204" pitchFamily="34" charset="0"/>
              </a:rPr>
              <a:pPr lvl="0" eaLnBrk="1" hangingPunct="1"/>
              <a:t>‹#›</a:t>
            </a:fld>
            <a:endParaRPr lang="zh-CN" altLang="en-US" dirty="0">
              <a:latin typeface="Verdana"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noProof="1"/>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noProof="1"/>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noProof="1"/>
              <a:t>单击此处编辑母版文本样式</a:t>
            </a:r>
          </a:p>
          <a:p>
            <a:pPr lvl="1"/>
            <a:r>
              <a:rPr lang="zh-CN" altLang="en-US" noProof="1"/>
              <a:t>第二级</a:t>
            </a:r>
          </a:p>
          <a:p>
            <a:pPr lvl="2"/>
            <a:r>
              <a:rPr lang="zh-CN" altLang="en-US" noProof="1"/>
              <a:t>第三级</a:t>
            </a:r>
          </a:p>
          <a:p>
            <a:pPr lvl="3"/>
            <a:r>
              <a:rPr lang="zh-CN" altLang="en-US" noProof="1"/>
              <a:t>第四级</a:t>
            </a:r>
          </a:p>
          <a:p>
            <a:pPr lvl="4"/>
            <a:r>
              <a:rPr lang="zh-CN" altLang="en-US" noProof="1"/>
              <a:t>第五级</a:t>
            </a:r>
          </a:p>
        </p:txBody>
      </p:sp>
      <p:sp>
        <p:nvSpPr>
          <p:cNvPr id="7" name="日期占位符 6"/>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8" name="页脚占位符 7"/>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Verdana" panose="020B0604030504040204" pitchFamily="34" charset="0"/>
              <a:ea typeface="微软雅黑" panose="020B0503020204020204" pitchFamily="34" charset="-122"/>
              <a:cs typeface="+mn-cs"/>
            </a:endParaRPr>
          </a:p>
        </p:txBody>
      </p:sp>
      <p:sp>
        <p:nvSpPr>
          <p:cNvPr id="9" name="灯片编号占位符 8"/>
          <p:cNvSpPr>
            <a:spLocks noGrp="1"/>
          </p:cNvSpPr>
          <p:nvPr>
            <p:ph type="sldNum" sz="quarter" idx="12"/>
          </p:nvPr>
        </p:nvSpPr>
        <p:spPr/>
        <p:txBody>
          <a:bodyPr/>
          <a:lstStyle/>
          <a:p>
            <a:pPr lvl="0" eaLnBrk="1" hangingPunct="1"/>
            <a:fld id="{9A0DB2DC-4C9A-4742-B13C-FB6460FD3503}" type="slidenum">
              <a:rPr lang="zh-CN" altLang="en-US" dirty="0">
                <a:latin typeface="Verdana" panose="020B0604030504040204" pitchFamily="34" charset="0"/>
              </a:rPr>
              <a:pPr lvl="0" eaLnBrk="1" hangingPunct="1"/>
              <a:t>‹#›</a:t>
            </a:fld>
            <a:endParaRPr lang="zh-CN" altLang="en-US" dirty="0">
              <a:latin typeface="Verdana" panose="020B060403050404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p>
        </p:txBody>
      </p:sp>
      <p:sp>
        <p:nvSpPr>
          <p:cNvPr id="3" name="日期占位符 2"/>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Verdana" panose="020B0604030504040204" pitchFamily="34" charset="0"/>
              <a:ea typeface="微软雅黑" panose="020B0503020204020204" pitchFamily="34" charset="-122"/>
              <a:cs typeface="+mn-cs"/>
            </a:endParaRPr>
          </a:p>
        </p:txBody>
      </p:sp>
      <p:sp>
        <p:nvSpPr>
          <p:cNvPr id="5" name="灯片编号占位符 4"/>
          <p:cNvSpPr>
            <a:spLocks noGrp="1"/>
          </p:cNvSpPr>
          <p:nvPr>
            <p:ph type="sldNum" sz="quarter" idx="12"/>
          </p:nvPr>
        </p:nvSpPr>
        <p:spPr/>
        <p:txBody>
          <a:bodyPr/>
          <a:lstStyle/>
          <a:p>
            <a:pPr lvl="0" eaLnBrk="1" hangingPunct="1"/>
            <a:fld id="{9A0DB2DC-4C9A-4742-B13C-FB6460FD3503}" type="slidenum">
              <a:rPr lang="zh-CN" altLang="en-US" dirty="0">
                <a:latin typeface="Verdana" panose="020B0604030504040204" pitchFamily="34" charset="0"/>
              </a:rPr>
              <a:pPr lvl="0" eaLnBrk="1" hangingPunct="1"/>
              <a:t>‹#›</a:t>
            </a:fld>
            <a:endParaRPr lang="zh-CN" altLang="en-US" dirty="0">
              <a:latin typeface="Verdana"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Verdana" panose="020B060403050404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lstStyle/>
          <a:p>
            <a:pPr lvl="0" eaLnBrk="1" hangingPunct="1"/>
            <a:fld id="{9A0DB2DC-4C9A-4742-B13C-FB6460FD3503}" type="slidenum">
              <a:rPr lang="zh-CN" altLang="en-US" dirty="0">
                <a:latin typeface="Verdana" panose="020B0604030504040204" pitchFamily="34" charset="0"/>
              </a:rPr>
              <a:pPr lvl="0" eaLnBrk="1" hangingPunct="1"/>
              <a:t>‹#›</a:t>
            </a:fld>
            <a:endParaRPr lang="zh-CN" altLang="en-US" dirty="0">
              <a:latin typeface="Verdana" panose="020B060403050404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内容与标题">
    <p:bg>
      <p:bgPr>
        <a:solidFill>
          <a:srgbClr val="24569D"/>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Verdana" panose="020B0604030504040204" pitchFamily="34" charset="0"/>
              <a:ea typeface="微软雅黑" panose="020B0503020204020204" pitchFamily="34" charset="-122"/>
              <a:cs typeface="+mn-cs"/>
            </a:endParaRPr>
          </a:p>
        </p:txBody>
      </p:sp>
      <p:sp>
        <p:nvSpPr>
          <p:cNvPr id="4" name="灯片编号占位符 3"/>
          <p:cNvSpPr>
            <a:spLocks noGrp="1"/>
          </p:cNvSpPr>
          <p:nvPr>
            <p:ph type="sldNum" sz="quarter" idx="12"/>
          </p:nvPr>
        </p:nvSpPr>
        <p:spPr/>
        <p:txBody>
          <a:bodyPr/>
          <a:lstStyle/>
          <a:p>
            <a:pPr lvl="0" eaLnBrk="1" hangingPunct="1"/>
            <a:fld id="{9A0DB2DC-4C9A-4742-B13C-FB6460FD3503}" type="slidenum">
              <a:rPr lang="zh-CN" altLang="en-US" dirty="0">
                <a:latin typeface="Verdana" panose="020B0604030504040204" pitchFamily="34" charset="0"/>
              </a:rPr>
              <a:pPr lvl="0" eaLnBrk="1" hangingPunct="1"/>
              <a:t>‹#›</a:t>
            </a:fld>
            <a:endParaRPr lang="zh-CN" altLang="en-US" dirty="0">
              <a:latin typeface="Verdana" panose="020B060403050404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2F2F2"/>
        </a:solidFill>
        <a:effectLst/>
      </p:bgPr>
    </p:bg>
    <p:spTree>
      <p:nvGrpSpPr>
        <p:cNvPr id="1" name=""/>
        <p:cNvGrpSpPr/>
        <p:nvPr/>
      </p:nvGrpSpPr>
      <p:grpSpPr>
        <a:xfrm>
          <a:off x="0" y="0"/>
          <a:ext cx="0" cy="0"/>
          <a:chOff x="0" y="0"/>
          <a:chExt cx="0" cy="0"/>
        </a:xfrm>
      </p:grpSpPr>
      <p:sp>
        <p:nvSpPr>
          <p:cNvPr id="7" name="文本框 8"/>
          <p:cNvSpPr txBox="1">
            <a:spLocks noChangeArrowheads="1"/>
          </p:cNvSpPr>
          <p:nvPr/>
        </p:nvSpPr>
        <p:spPr bwMode="auto">
          <a:xfrm>
            <a:off x="10663238" y="6134100"/>
            <a:ext cx="862013" cy="461963"/>
          </a:xfrm>
          <a:prstGeom prst="rect">
            <a:avLst/>
          </a:prstGeom>
          <a:noFill/>
          <a:ln w="9525">
            <a:noFill/>
            <a:miter lim="800000"/>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2400" b="0" i="0" u="none" strike="noStrike" kern="1200" cap="none" spc="0" normalizeH="0" baseline="0" noProof="0">
                <a:ln>
                  <a:noFill/>
                </a:ln>
                <a:solidFill>
                  <a:schemeClr val="tx1"/>
                </a:solidFill>
                <a:effectLst/>
                <a:uLnTx/>
                <a:uFillTx/>
                <a:latin typeface="Segoe UI Light" panose="020B0502040204020203" pitchFamily="34" charset="0"/>
                <a:ea typeface="方正兰亭超细黑简体" panose="02000000000000000000" pitchFamily="2" charset="-122"/>
                <a:cs typeface="+mn-cs"/>
              </a:rPr>
              <a:t>PAGE</a:t>
            </a:r>
            <a:endParaRPr kumimoji="0" lang="zh-CN" altLang="en-US" sz="2400" b="0" i="0" u="none" strike="noStrike" kern="1200" cap="none" spc="0" normalizeH="0" baseline="0" noProof="0">
              <a:ln>
                <a:noFill/>
              </a:ln>
              <a:solidFill>
                <a:schemeClr val="tx1"/>
              </a:solidFill>
              <a:effectLst/>
              <a:uLnTx/>
              <a:uFillTx/>
              <a:latin typeface="Segoe UI Light" panose="020B0502040204020203" pitchFamily="34" charset="0"/>
              <a:ea typeface="方正兰亭超细黑简体" panose="02000000000000000000" pitchFamily="2" charset="-122"/>
              <a:cs typeface="+mn-cs"/>
            </a:endParaRPr>
          </a:p>
        </p:txBody>
      </p:sp>
      <p:sp>
        <p:nvSpPr>
          <p:cNvPr id="8" name="椭圆 7"/>
          <p:cNvSpPr/>
          <p:nvPr/>
        </p:nvSpPr>
        <p:spPr>
          <a:xfrm>
            <a:off x="11488738" y="6213475"/>
            <a:ext cx="301625" cy="303213"/>
          </a:xfrm>
          <a:prstGeom prst="ellipse">
            <a:avLst/>
          </a:prstGeom>
          <a:solidFill>
            <a:srgbClr val="F2F2F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en-US" altLang="zh-CN" sz="700" b="0" i="0" u="none" strike="noStrike" kern="1200" cap="none" spc="0" normalizeH="0" baseline="0" noProof="1">
              <a:ln>
                <a:noFill/>
              </a:ln>
              <a:solidFill>
                <a:schemeClr val="tx1"/>
              </a:solidFill>
              <a:effectLst/>
              <a:uLnTx/>
              <a:uFillTx/>
              <a:latin typeface="微软雅黑" panose="020B0503020204020204" pitchFamily="34" charset="-122"/>
              <a:ea typeface="+mn-ea"/>
              <a:cs typeface="+mn-cs"/>
            </a:endParaRPr>
          </a:p>
        </p:txBody>
      </p:sp>
      <p:sp>
        <p:nvSpPr>
          <p:cNvPr id="16" name="文本占位符 15"/>
          <p:cNvSpPr>
            <a:spLocks noGrp="1"/>
          </p:cNvSpPr>
          <p:nvPr>
            <p:ph type="body" sz="quarter" idx="10"/>
          </p:nvPr>
        </p:nvSpPr>
        <p:spPr>
          <a:xfrm>
            <a:off x="11457064" y="6266935"/>
            <a:ext cx="365616" cy="196543"/>
          </a:xfrm>
        </p:spPr>
        <p:txBody>
          <a:bodyPr>
            <a:noAutofit/>
          </a:bodyPr>
          <a:lstStyle>
            <a:lvl1pPr marL="0" indent="0" algn="ctr">
              <a:buFontTx/>
              <a:buNone/>
              <a:defRPr sz="1000">
                <a:latin typeface="+mj-ea"/>
                <a:ea typeface="+mj-ea"/>
              </a:defRPr>
            </a:lvl1pPr>
          </a:lstStyle>
          <a:p>
            <a:pPr lvl="0"/>
            <a:r>
              <a:rPr lang="zh-CN" altLang="en-US" noProof="1" smtClean="0"/>
              <a:t>单击此处编辑母版文本样式</a:t>
            </a:r>
          </a:p>
        </p:txBody>
      </p:sp>
      <p:sp>
        <p:nvSpPr>
          <p:cNvPr id="2" name="日期占位符 1"/>
          <p:cNvSpPr>
            <a:spLocks noGrp="1"/>
          </p:cNvSpPr>
          <p:nvPr>
            <p:ph type="dt" sz="half" idx="11"/>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2"/>
          </p:nvPr>
        </p:nvSpPr>
        <p:spPr/>
        <p:txBody>
          <a:body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Verdana" panose="020B0604030504040204" pitchFamily="34" charset="0"/>
              <a:ea typeface="微软雅黑" panose="020B0503020204020204" pitchFamily="34" charset="-122"/>
              <a:cs typeface="+mn-cs"/>
            </a:endParaRPr>
          </a:p>
        </p:txBody>
      </p:sp>
      <p:sp>
        <p:nvSpPr>
          <p:cNvPr id="4" name="灯片编号占位符 3"/>
          <p:cNvSpPr>
            <a:spLocks noGrp="1"/>
          </p:cNvSpPr>
          <p:nvPr>
            <p:ph type="sldNum" sz="quarter" idx="13"/>
          </p:nvPr>
        </p:nvSpPr>
        <p:spPr/>
        <p:txBody>
          <a:bodyPr/>
          <a:lstStyle/>
          <a:p>
            <a:pPr lvl="0" eaLnBrk="1" hangingPunct="1"/>
            <a:fld id="{9A0DB2DC-4C9A-4742-B13C-FB6460FD3503}" type="slidenum">
              <a:rPr lang="zh-CN" altLang="en-US" dirty="0">
                <a:latin typeface="Verdana" panose="020B0604030504040204" pitchFamily="34" charset="0"/>
              </a:rPr>
              <a:pPr lvl="0" eaLnBrk="1" hangingPunct="1"/>
              <a:t>‹#›</a:t>
            </a:fld>
            <a:endParaRPr lang="zh-CN" altLang="en-US" dirty="0">
              <a:latin typeface="Verdana" panose="020B060403050404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a:xfrm>
            <a:off x="838200" y="365125"/>
            <a:ext cx="10515600" cy="1325563"/>
          </a:xfrm>
          <a:prstGeom prst="rect">
            <a:avLst/>
          </a:prstGeom>
          <a:noFill/>
          <a:ln w="9525">
            <a:noFill/>
          </a:ln>
        </p:spPr>
        <p:txBody>
          <a:bodyPr anchor="ctr"/>
          <a:lstStyle/>
          <a:p>
            <a:pPr lvl="0"/>
            <a:r>
              <a:rPr lang="zh-CN" altLang="en-US" dirty="0"/>
              <a:t>单击此处编辑母版标题样式</a:t>
            </a:r>
          </a:p>
        </p:txBody>
      </p:sp>
      <p:sp>
        <p:nvSpPr>
          <p:cNvPr id="1027" name="文本占位符 2"/>
          <p:cNvSpPr>
            <a:spLocks noGrp="1"/>
          </p:cNvSpPr>
          <p:nvPr>
            <p:ph type="body"/>
          </p:nvPr>
        </p:nvSpPr>
        <p:spPr>
          <a:xfrm>
            <a:off x="838200" y="1825625"/>
            <a:ext cx="10515600" cy="4351338"/>
          </a:xfrm>
          <a:prstGeom prst="rect">
            <a:avLst/>
          </a:prstGeom>
          <a:noFill/>
          <a:ln w="9525">
            <a:noFill/>
          </a:ln>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defRPr sz="1200" noProof="1">
                <a:solidFill>
                  <a:schemeClr val="tx1">
                    <a:tint val="75000"/>
                  </a:schemeClr>
                </a:solidFill>
                <a:latin typeface="+mn-lt"/>
                <a:ea typeface="+mn-ea"/>
              </a:defRPr>
            </a:lvl1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defRPr sz="1200" noProof="1">
                <a:solidFill>
                  <a:schemeClr val="tx1">
                    <a:tint val="75000"/>
                  </a:schemeClr>
                </a:solidFill>
              </a:defRPr>
            </a:lvl1pP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1">
              <a:ln>
                <a:noFill/>
              </a:ln>
              <a:solidFill>
                <a:schemeClr val="tx1">
                  <a:tint val="75000"/>
                </a:schemeClr>
              </a:solidFill>
              <a:effectLst/>
              <a:uLnTx/>
              <a:uFillTx/>
              <a:latin typeface="Verdana" panose="020B0604030504040204" pitchFamily="34" charset="0"/>
              <a:ea typeface="微软雅黑" panose="020B0503020204020204" pitchFamily="34" charset="-122"/>
              <a:cs typeface="+mn-cs"/>
            </a:endParaRPr>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lstStyle>
            <a:lvl1pPr algn="r">
              <a:defRPr sz="1200">
                <a:solidFill>
                  <a:srgbClr val="898989"/>
                </a:solidFill>
              </a:defRPr>
            </a:lvl1pPr>
          </a:lstStyle>
          <a:p>
            <a:pPr lvl="0" eaLnBrk="1" hangingPunct="1"/>
            <a:fld id="{9A0DB2DC-4C9A-4742-B13C-FB6460FD3503}" type="slidenum">
              <a:rPr lang="zh-CN" altLang="en-US" dirty="0">
                <a:latin typeface="Verdana" panose="020B0604030504040204" pitchFamily="34" charset="0"/>
              </a:rPr>
              <a:pPr lvl="0" eaLnBrk="1" hangingPunct="1"/>
              <a:t>‹#›</a:t>
            </a:fld>
            <a:endParaRPr lang="zh-CN" altLang="en-US" dirty="0">
              <a:latin typeface="Verdana" panose="020B060403050404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Verdana" panose="020B0604030504040204" pitchFamily="34" charset="0"/>
          <a:ea typeface="微软雅黑" panose="020B0503020204020204" pitchFamily="34" charset="-122"/>
        </a:defRPr>
      </a:lvl2pPr>
      <a:lvl3pPr algn="l" rtl="0" eaLnBrk="0" fontAlgn="base" hangingPunct="0">
        <a:lnSpc>
          <a:spcPct val="90000"/>
        </a:lnSpc>
        <a:spcBef>
          <a:spcPct val="0"/>
        </a:spcBef>
        <a:spcAft>
          <a:spcPct val="0"/>
        </a:spcAft>
        <a:defRPr sz="4400">
          <a:solidFill>
            <a:schemeClr val="tx1"/>
          </a:solidFill>
          <a:latin typeface="Verdana" panose="020B0604030504040204" pitchFamily="34" charset="0"/>
          <a:ea typeface="微软雅黑" panose="020B0503020204020204" pitchFamily="34" charset="-122"/>
        </a:defRPr>
      </a:lvl3pPr>
      <a:lvl4pPr algn="l" rtl="0" eaLnBrk="0" fontAlgn="base" hangingPunct="0">
        <a:lnSpc>
          <a:spcPct val="90000"/>
        </a:lnSpc>
        <a:spcBef>
          <a:spcPct val="0"/>
        </a:spcBef>
        <a:spcAft>
          <a:spcPct val="0"/>
        </a:spcAft>
        <a:defRPr sz="4400">
          <a:solidFill>
            <a:schemeClr val="tx1"/>
          </a:solidFill>
          <a:latin typeface="Verdana" panose="020B0604030504040204" pitchFamily="34" charset="0"/>
          <a:ea typeface="微软雅黑" panose="020B0503020204020204" pitchFamily="34" charset="-122"/>
        </a:defRPr>
      </a:lvl4pPr>
      <a:lvl5pPr algn="l" rtl="0" eaLnBrk="0" fontAlgn="base" hangingPunct="0">
        <a:lnSpc>
          <a:spcPct val="90000"/>
        </a:lnSpc>
        <a:spcBef>
          <a:spcPct val="0"/>
        </a:spcBef>
        <a:spcAft>
          <a:spcPct val="0"/>
        </a:spcAft>
        <a:defRPr sz="4400">
          <a:solidFill>
            <a:schemeClr val="tx1"/>
          </a:solidFill>
          <a:latin typeface="Verdana" panose="020B0604030504040204" pitchFamily="34" charset="0"/>
          <a:ea typeface="微软雅黑" panose="020B0503020204020204" pitchFamily="34" charset="-122"/>
        </a:defRPr>
      </a:lvl5pPr>
      <a:lvl6pPr marL="457200" algn="l" rtl="0" fontAlgn="base">
        <a:lnSpc>
          <a:spcPct val="90000"/>
        </a:lnSpc>
        <a:spcBef>
          <a:spcPct val="0"/>
        </a:spcBef>
        <a:spcAft>
          <a:spcPct val="0"/>
        </a:spcAft>
        <a:defRPr sz="4400">
          <a:solidFill>
            <a:schemeClr val="tx1"/>
          </a:solidFill>
          <a:latin typeface="Verdana" panose="020B0604030504040204" pitchFamily="34" charset="0"/>
          <a:ea typeface="微软雅黑" panose="020B0503020204020204" pitchFamily="34" charset="-122"/>
        </a:defRPr>
      </a:lvl6pPr>
      <a:lvl7pPr marL="914400" algn="l" rtl="0" fontAlgn="base">
        <a:lnSpc>
          <a:spcPct val="90000"/>
        </a:lnSpc>
        <a:spcBef>
          <a:spcPct val="0"/>
        </a:spcBef>
        <a:spcAft>
          <a:spcPct val="0"/>
        </a:spcAft>
        <a:defRPr sz="4400">
          <a:solidFill>
            <a:schemeClr val="tx1"/>
          </a:solidFill>
          <a:latin typeface="Verdana" panose="020B0604030504040204" pitchFamily="34" charset="0"/>
          <a:ea typeface="微软雅黑" panose="020B0503020204020204" pitchFamily="34" charset="-122"/>
        </a:defRPr>
      </a:lvl7pPr>
      <a:lvl8pPr marL="1371600" algn="l" rtl="0" fontAlgn="base">
        <a:lnSpc>
          <a:spcPct val="90000"/>
        </a:lnSpc>
        <a:spcBef>
          <a:spcPct val="0"/>
        </a:spcBef>
        <a:spcAft>
          <a:spcPct val="0"/>
        </a:spcAft>
        <a:defRPr sz="4400">
          <a:solidFill>
            <a:schemeClr val="tx1"/>
          </a:solidFill>
          <a:latin typeface="Verdana" panose="020B0604030504040204" pitchFamily="34" charset="0"/>
          <a:ea typeface="微软雅黑" panose="020B0503020204020204" pitchFamily="34" charset="-122"/>
        </a:defRPr>
      </a:lvl8pPr>
      <a:lvl9pPr marL="1828800" algn="l" rtl="0" fontAlgn="base">
        <a:lnSpc>
          <a:spcPct val="90000"/>
        </a:lnSpc>
        <a:spcBef>
          <a:spcPct val="0"/>
        </a:spcBef>
        <a:spcAft>
          <a:spcPct val="0"/>
        </a:spcAft>
        <a:defRPr sz="4400">
          <a:solidFill>
            <a:schemeClr val="tx1"/>
          </a:solidFill>
          <a:latin typeface="Verdana" panose="020B0604030504040204" pitchFamily="34" charset="0"/>
          <a:ea typeface="微软雅黑" panose="020B0503020204020204" pitchFamily="34" charset="-122"/>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3.xml"/><Relationship Id="rId7" Type="http://schemas.openxmlformats.org/officeDocument/2006/relationships/slideLayout" Target="../slideLayouts/slideLayout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slideLayout" Target="../slideLayouts/slideLayout7.xml"/><Relationship Id="rId3" Type="http://schemas.openxmlformats.org/officeDocument/2006/relationships/tags" Target="../tags/tag9.xml"/><Relationship Id="rId7" Type="http://schemas.openxmlformats.org/officeDocument/2006/relationships/tags" Target="../tags/tag13.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tags" Target="../tags/tag12.xml"/><Relationship Id="rId5" Type="http://schemas.openxmlformats.org/officeDocument/2006/relationships/tags" Target="../tags/tag11.xml"/><Relationship Id="rId4" Type="http://schemas.openxmlformats.org/officeDocument/2006/relationships/tags" Target="../tags/tag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A_矩形 2"/>
          <p:cNvSpPr/>
          <p:nvPr>
            <p:custDataLst>
              <p:tags r:id="rId1"/>
            </p:custDataLst>
          </p:nvPr>
        </p:nvSpPr>
        <p:spPr bwMode="auto">
          <a:xfrm>
            <a:off x="2352675" y="3513138"/>
            <a:ext cx="7488238" cy="1147763"/>
          </a:xfrm>
          <a:prstGeom prst="rect">
            <a:avLst/>
          </a:prstGeom>
          <a:noFill/>
          <a:ln w="57150">
            <a:solidFill>
              <a:srgbClr val="24569D"/>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4" name="PA_遮罩2"/>
          <p:cNvSpPr/>
          <p:nvPr>
            <p:custDataLst>
              <p:tags r:id="rId2"/>
            </p:custDataLst>
          </p:nvPr>
        </p:nvSpPr>
        <p:spPr bwMode="auto">
          <a:xfrm>
            <a:off x="3184525" y="3086100"/>
            <a:ext cx="5824538" cy="1003300"/>
          </a:xfrm>
          <a:prstGeom prst="rect">
            <a:avLst/>
          </a:prstGeom>
          <a:solidFill>
            <a:srgbClr val="F2F2F2"/>
          </a:solidFill>
          <a:ln w="571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6" name="PA_遮罩1"/>
          <p:cNvSpPr/>
          <p:nvPr>
            <p:custDataLst>
              <p:tags r:id="rId3"/>
            </p:custDataLst>
          </p:nvPr>
        </p:nvSpPr>
        <p:spPr bwMode="auto">
          <a:xfrm>
            <a:off x="3455988" y="4160838"/>
            <a:ext cx="5281613" cy="1003300"/>
          </a:xfrm>
          <a:prstGeom prst="rect">
            <a:avLst/>
          </a:prstGeom>
          <a:solidFill>
            <a:srgbClr val="F2F2F2"/>
          </a:solidFill>
          <a:ln w="571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grpSp>
        <p:nvGrpSpPr>
          <p:cNvPr id="5" name="PA_组合 12"/>
          <p:cNvGrpSpPr/>
          <p:nvPr/>
        </p:nvGrpSpPr>
        <p:grpSpPr>
          <a:xfrm>
            <a:off x="3792538" y="4321175"/>
            <a:ext cx="4608512" cy="679450"/>
            <a:chOff x="3791744" y="4321176"/>
            <a:chExt cx="4608513" cy="679450"/>
          </a:xfrm>
        </p:grpSpPr>
        <p:sp>
          <p:nvSpPr>
            <p:cNvPr id="7" name="PA_圆角矩形 6"/>
            <p:cNvSpPr/>
            <p:nvPr>
              <p:custDataLst>
                <p:tags r:id="rId5"/>
              </p:custDataLst>
            </p:nvPr>
          </p:nvSpPr>
          <p:spPr bwMode="auto">
            <a:xfrm>
              <a:off x="3791744" y="4321176"/>
              <a:ext cx="4608513" cy="679450"/>
            </a:xfrm>
            <a:prstGeom prst="roundRect">
              <a:avLst>
                <a:gd name="adj" fmla="val 19458"/>
              </a:avLst>
            </a:prstGeom>
            <a:solidFill>
              <a:srgbClr val="24569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5133" name="PA_文本框 8"/>
            <p:cNvSpPr txBox="1"/>
            <p:nvPr>
              <p:custDataLst>
                <p:tags r:id="rId6"/>
              </p:custDataLst>
            </p:nvPr>
          </p:nvSpPr>
          <p:spPr>
            <a:xfrm>
              <a:off x="5553524" y="4478775"/>
              <a:ext cx="1107996" cy="369332"/>
            </a:xfrm>
            <a:prstGeom prst="rect">
              <a:avLst/>
            </a:prstGeom>
            <a:noFill/>
            <a:ln w="9525">
              <a:noFill/>
            </a:ln>
          </p:spPr>
          <p:txBody>
            <a:bodyPr wrap="none">
              <a:spAutoFit/>
            </a:bodyPr>
            <a:lstStyle/>
            <a:p>
              <a:pPr algn="ctr">
                <a:buSzPct val="65000"/>
                <a:buFont typeface="Arial" panose="020B0604020202020204" pitchFamily="34" charset="0"/>
                <a:buNone/>
              </a:pPr>
              <a:r>
                <a:rPr lang="zh-CN" altLang="en-US" dirty="0">
                  <a:solidFill>
                    <a:srgbClr val="F2F2F2"/>
                  </a:solidFill>
                  <a:latin typeface="微软雅黑" panose="020B0503020204020204" pitchFamily="34" charset="-122"/>
                </a:rPr>
                <a:t>温州国税</a:t>
              </a:r>
            </a:p>
          </p:txBody>
        </p:sp>
      </p:grpSp>
      <p:grpSp>
        <p:nvGrpSpPr>
          <p:cNvPr id="8" name="PA_组合 14"/>
          <p:cNvGrpSpPr/>
          <p:nvPr/>
        </p:nvGrpSpPr>
        <p:grpSpPr>
          <a:xfrm>
            <a:off x="5535613" y="1693863"/>
            <a:ext cx="1122362" cy="1122362"/>
            <a:chOff x="3953411" y="1428894"/>
            <a:chExt cx="1237177" cy="1237177"/>
          </a:xfrm>
        </p:grpSpPr>
        <p:sp>
          <p:nvSpPr>
            <p:cNvPr id="5130" name="computer-monitor_69826"/>
            <p:cNvSpPr>
              <a:spLocks noChangeAspect="1"/>
            </p:cNvSpPr>
            <p:nvPr/>
          </p:nvSpPr>
          <p:spPr>
            <a:xfrm>
              <a:off x="4211959" y="1711108"/>
              <a:ext cx="720080" cy="672750"/>
            </a:xfrm>
            <a:custGeom>
              <a:avLst/>
              <a:gdLst>
                <a:gd name="txL" fmla="*/ 0 w 338138"/>
                <a:gd name="txT" fmla="*/ 0 h 315913"/>
                <a:gd name="txR" fmla="*/ 338138 w 338138"/>
                <a:gd name="txB" fmla="*/ 315913 h 315913"/>
              </a:gdLst>
              <a:ahLst/>
              <a:cxnLst>
                <a:cxn ang="0">
                  <a:pos x="143636684" y="238783439"/>
                </a:cxn>
                <a:cxn ang="0">
                  <a:pos x="140126480" y="242460015"/>
                </a:cxn>
                <a:cxn ang="0">
                  <a:pos x="140126480" y="260843986"/>
                </a:cxn>
                <a:cxn ang="0">
                  <a:pos x="142466116" y="264520971"/>
                </a:cxn>
                <a:cxn ang="0">
                  <a:pos x="163524648" y="264520971"/>
                </a:cxn>
                <a:cxn ang="0">
                  <a:pos x="165864080" y="262069920"/>
                </a:cxn>
                <a:cxn ang="0">
                  <a:pos x="165864080" y="242460015"/>
                </a:cxn>
                <a:cxn ang="0">
                  <a:pos x="163524648" y="238783439"/>
                </a:cxn>
                <a:cxn ang="0">
                  <a:pos x="143636684" y="238783439"/>
                </a:cxn>
                <a:cxn ang="0">
                  <a:pos x="152280519" y="200178163"/>
                </a:cxn>
                <a:cxn ang="0">
                  <a:pos x="140126480" y="212332153"/>
                </a:cxn>
                <a:cxn ang="0">
                  <a:pos x="152280519" y="224486143"/>
                </a:cxn>
                <a:cxn ang="0">
                  <a:pos x="164434389" y="212332153"/>
                </a:cxn>
                <a:cxn ang="0">
                  <a:pos x="152280519" y="200178163"/>
                </a:cxn>
                <a:cxn ang="0">
                  <a:pos x="131368704" y="49567660"/>
                </a:cxn>
                <a:cxn ang="0">
                  <a:pos x="142044091" y="50759147"/>
                </a:cxn>
                <a:cxn ang="0">
                  <a:pos x="140858566" y="61483005"/>
                </a:cxn>
                <a:cxn ang="0">
                  <a:pos x="51897310" y="123442890"/>
                </a:cxn>
                <a:cxn ang="0">
                  <a:pos x="48339983" y="125826205"/>
                </a:cxn>
                <a:cxn ang="0">
                  <a:pos x="42408369" y="122251506"/>
                </a:cxn>
                <a:cxn ang="0">
                  <a:pos x="43594712" y="111527682"/>
                </a:cxn>
                <a:cxn ang="0">
                  <a:pos x="131368704" y="49567660"/>
                </a:cxn>
                <a:cxn ang="0">
                  <a:pos x="79781473" y="42382145"/>
                </a:cxn>
                <a:cxn ang="0">
                  <a:pos x="90549061" y="43555369"/>
                </a:cxn>
                <a:cxn ang="0">
                  <a:pos x="89351950" y="54114315"/>
                </a:cxn>
                <a:cxn ang="0">
                  <a:pos x="47477910" y="83444111"/>
                </a:cxn>
                <a:cxn ang="0">
                  <a:pos x="42692194" y="85790695"/>
                </a:cxn>
                <a:cxn ang="0">
                  <a:pos x="36709982" y="82270921"/>
                </a:cxn>
                <a:cxn ang="0">
                  <a:pos x="39103078" y="71711941"/>
                </a:cxn>
                <a:cxn ang="0">
                  <a:pos x="79781473" y="42382145"/>
                </a:cxn>
                <a:cxn ang="0">
                  <a:pos x="31601862" y="20017746"/>
                </a:cxn>
                <a:cxn ang="0">
                  <a:pos x="18587605" y="31834196"/>
                </a:cxn>
                <a:cxn ang="0">
                  <a:pos x="18587605" y="177172031"/>
                </a:cxn>
                <a:cxn ang="0">
                  <a:pos x="31601862" y="190169524"/>
                </a:cxn>
                <a:cxn ang="0">
                  <a:pos x="272958130" y="190169524"/>
                </a:cxn>
                <a:cxn ang="0">
                  <a:pos x="285972062" y="177172031"/>
                </a:cxn>
                <a:cxn ang="0">
                  <a:pos x="285972062" y="31834196"/>
                </a:cxn>
                <a:cxn ang="0">
                  <a:pos x="272958130" y="20017746"/>
                </a:cxn>
                <a:cxn ang="0">
                  <a:pos x="31601862" y="20017746"/>
                </a:cxn>
                <a:cxn ang="0">
                  <a:pos x="13086180" y="0"/>
                </a:cxn>
                <a:cxn ang="0">
                  <a:pos x="291474668" y="0"/>
                </a:cxn>
                <a:cxn ang="0">
                  <a:pos x="304561039" y="11855705"/>
                </a:cxn>
                <a:cxn ang="0">
                  <a:pos x="304561039" y="226445729"/>
                </a:cxn>
                <a:cxn ang="0">
                  <a:pos x="291474668" y="239486835"/>
                </a:cxn>
                <a:cxn ang="0">
                  <a:pos x="189161086" y="239486835"/>
                </a:cxn>
                <a:cxn ang="0">
                  <a:pos x="186781448" y="241858428"/>
                </a:cxn>
                <a:cxn ang="0">
                  <a:pos x="186781448" y="262013087"/>
                </a:cxn>
                <a:cxn ang="0">
                  <a:pos x="187971404" y="264384681"/>
                </a:cxn>
                <a:cxn ang="0">
                  <a:pos x="215334101" y="264384681"/>
                </a:cxn>
                <a:cxn ang="0">
                  <a:pos x="226041516" y="275055419"/>
                </a:cxn>
                <a:cxn ang="0">
                  <a:pos x="215334101" y="284539476"/>
                </a:cxn>
                <a:cxn ang="0">
                  <a:pos x="89226835" y="284539476"/>
                </a:cxn>
                <a:cxn ang="0">
                  <a:pos x="78519284" y="275055419"/>
                </a:cxn>
                <a:cxn ang="0">
                  <a:pos x="89226835" y="264384681"/>
                </a:cxn>
                <a:cxn ang="0">
                  <a:pos x="116590283" y="264384681"/>
                </a:cxn>
                <a:cxn ang="0">
                  <a:pos x="117780170" y="260828040"/>
                </a:cxn>
                <a:cxn ang="0">
                  <a:pos x="117780170" y="241858428"/>
                </a:cxn>
                <a:cxn ang="0">
                  <a:pos x="114210373" y="239486835"/>
                </a:cxn>
                <a:cxn ang="0">
                  <a:pos x="13086180" y="239486835"/>
                </a:cxn>
                <a:cxn ang="0">
                  <a:pos x="0" y="226445729"/>
                </a:cxn>
                <a:cxn ang="0">
                  <a:pos x="0" y="11855705"/>
                </a:cxn>
                <a:cxn ang="0">
                  <a:pos x="13086180" y="0"/>
                </a:cxn>
              </a:cxnLst>
              <a:rect l="txL" t="txT" r="txR" b="txB"/>
              <a:pathLst>
                <a:path w="338138" h="315913">
                  <a:moveTo>
                    <a:pt x="159472" y="265112"/>
                  </a:moveTo>
                  <a:cubicBezTo>
                    <a:pt x="159472" y="265112"/>
                    <a:pt x="155575" y="265112"/>
                    <a:pt x="155575" y="269194"/>
                  </a:cubicBezTo>
                  <a:cubicBezTo>
                    <a:pt x="155575" y="269194"/>
                    <a:pt x="155575" y="269194"/>
                    <a:pt x="155575" y="289605"/>
                  </a:cubicBezTo>
                  <a:cubicBezTo>
                    <a:pt x="155575" y="292326"/>
                    <a:pt x="155575" y="293687"/>
                    <a:pt x="158173" y="293687"/>
                  </a:cubicBezTo>
                  <a:cubicBezTo>
                    <a:pt x="158173" y="293687"/>
                    <a:pt x="158173" y="293687"/>
                    <a:pt x="181553" y="293687"/>
                  </a:cubicBezTo>
                  <a:cubicBezTo>
                    <a:pt x="182851" y="293687"/>
                    <a:pt x="184150" y="292326"/>
                    <a:pt x="184150" y="290966"/>
                  </a:cubicBezTo>
                  <a:cubicBezTo>
                    <a:pt x="184150" y="290966"/>
                    <a:pt x="184150" y="290966"/>
                    <a:pt x="184150" y="269194"/>
                  </a:cubicBezTo>
                  <a:cubicBezTo>
                    <a:pt x="184150" y="265112"/>
                    <a:pt x="181553" y="265112"/>
                    <a:pt x="181553" y="265112"/>
                  </a:cubicBezTo>
                  <a:cubicBezTo>
                    <a:pt x="181553" y="265112"/>
                    <a:pt x="181553" y="265112"/>
                    <a:pt x="159472" y="265112"/>
                  </a:cubicBezTo>
                  <a:close/>
                  <a:moveTo>
                    <a:pt x="169069" y="222250"/>
                  </a:moveTo>
                  <a:cubicBezTo>
                    <a:pt x="161616" y="222250"/>
                    <a:pt x="155575" y="228291"/>
                    <a:pt x="155575" y="235744"/>
                  </a:cubicBezTo>
                  <a:cubicBezTo>
                    <a:pt x="155575" y="243197"/>
                    <a:pt x="161616" y="249238"/>
                    <a:pt x="169069" y="249238"/>
                  </a:cubicBezTo>
                  <a:cubicBezTo>
                    <a:pt x="176522" y="249238"/>
                    <a:pt x="182563" y="243197"/>
                    <a:pt x="182563" y="235744"/>
                  </a:cubicBezTo>
                  <a:cubicBezTo>
                    <a:pt x="182563" y="228291"/>
                    <a:pt x="176522" y="222250"/>
                    <a:pt x="169069" y="222250"/>
                  </a:cubicBezTo>
                  <a:close/>
                  <a:moveTo>
                    <a:pt x="145852" y="55033"/>
                  </a:moveTo>
                  <a:cubicBezTo>
                    <a:pt x="149803" y="52387"/>
                    <a:pt x="155071" y="52387"/>
                    <a:pt x="157704" y="56356"/>
                  </a:cubicBezTo>
                  <a:cubicBezTo>
                    <a:pt x="160338" y="60325"/>
                    <a:pt x="159021" y="65616"/>
                    <a:pt x="156388" y="68262"/>
                  </a:cubicBezTo>
                  <a:cubicBezTo>
                    <a:pt x="57619" y="137054"/>
                    <a:pt x="57619" y="137054"/>
                    <a:pt x="57619" y="137054"/>
                  </a:cubicBezTo>
                  <a:cubicBezTo>
                    <a:pt x="56302" y="138377"/>
                    <a:pt x="54986" y="139700"/>
                    <a:pt x="53669" y="139700"/>
                  </a:cubicBezTo>
                  <a:cubicBezTo>
                    <a:pt x="51035" y="139700"/>
                    <a:pt x="48401" y="138377"/>
                    <a:pt x="47084" y="135731"/>
                  </a:cubicBezTo>
                  <a:cubicBezTo>
                    <a:pt x="44450" y="131762"/>
                    <a:pt x="44450" y="126471"/>
                    <a:pt x="48401" y="123825"/>
                  </a:cubicBezTo>
                  <a:cubicBezTo>
                    <a:pt x="145852" y="55033"/>
                    <a:pt x="145852" y="55033"/>
                    <a:pt x="145852" y="55033"/>
                  </a:cubicBezTo>
                  <a:close/>
                  <a:moveTo>
                    <a:pt x="88577" y="47055"/>
                  </a:moveTo>
                  <a:cubicBezTo>
                    <a:pt x="92562" y="44450"/>
                    <a:pt x="97875" y="44450"/>
                    <a:pt x="100532" y="48358"/>
                  </a:cubicBezTo>
                  <a:cubicBezTo>
                    <a:pt x="103188" y="52265"/>
                    <a:pt x="101860" y="57476"/>
                    <a:pt x="99203" y="60081"/>
                  </a:cubicBezTo>
                  <a:cubicBezTo>
                    <a:pt x="52712" y="92645"/>
                    <a:pt x="52712" y="92645"/>
                    <a:pt x="52712" y="92645"/>
                  </a:cubicBezTo>
                  <a:cubicBezTo>
                    <a:pt x="51384" y="93947"/>
                    <a:pt x="50055" y="95250"/>
                    <a:pt x="47399" y="95250"/>
                  </a:cubicBezTo>
                  <a:cubicBezTo>
                    <a:pt x="44742" y="95250"/>
                    <a:pt x="42085" y="93947"/>
                    <a:pt x="40757" y="91342"/>
                  </a:cubicBezTo>
                  <a:cubicBezTo>
                    <a:pt x="38100" y="87435"/>
                    <a:pt x="39429" y="82224"/>
                    <a:pt x="43414" y="79619"/>
                  </a:cubicBezTo>
                  <a:cubicBezTo>
                    <a:pt x="88577" y="47055"/>
                    <a:pt x="88577" y="47055"/>
                    <a:pt x="88577" y="47055"/>
                  </a:cubicBezTo>
                  <a:close/>
                  <a:moveTo>
                    <a:pt x="35086" y="22225"/>
                  </a:moveTo>
                  <a:cubicBezTo>
                    <a:pt x="27205" y="22225"/>
                    <a:pt x="20637" y="28785"/>
                    <a:pt x="20637" y="35344"/>
                  </a:cubicBezTo>
                  <a:cubicBezTo>
                    <a:pt x="20637" y="35344"/>
                    <a:pt x="20637" y="35344"/>
                    <a:pt x="20637" y="196707"/>
                  </a:cubicBezTo>
                  <a:cubicBezTo>
                    <a:pt x="20637" y="204579"/>
                    <a:pt x="27205" y="211138"/>
                    <a:pt x="35086" y="211138"/>
                  </a:cubicBezTo>
                  <a:cubicBezTo>
                    <a:pt x="35086" y="211138"/>
                    <a:pt x="35086" y="211138"/>
                    <a:pt x="303051" y="211138"/>
                  </a:cubicBezTo>
                  <a:cubicBezTo>
                    <a:pt x="310932" y="211138"/>
                    <a:pt x="317500" y="204579"/>
                    <a:pt x="317500" y="196707"/>
                  </a:cubicBezTo>
                  <a:lnTo>
                    <a:pt x="317500" y="35344"/>
                  </a:lnTo>
                  <a:cubicBezTo>
                    <a:pt x="317500" y="28785"/>
                    <a:pt x="310932" y="22225"/>
                    <a:pt x="303051" y="22225"/>
                  </a:cubicBezTo>
                  <a:cubicBezTo>
                    <a:pt x="303051" y="22225"/>
                    <a:pt x="303051" y="22225"/>
                    <a:pt x="35086" y="22225"/>
                  </a:cubicBezTo>
                  <a:close/>
                  <a:moveTo>
                    <a:pt x="14529" y="0"/>
                  </a:moveTo>
                  <a:cubicBezTo>
                    <a:pt x="14529" y="0"/>
                    <a:pt x="14529" y="0"/>
                    <a:pt x="323609" y="0"/>
                  </a:cubicBezTo>
                  <a:cubicBezTo>
                    <a:pt x="331534" y="0"/>
                    <a:pt x="338138" y="5265"/>
                    <a:pt x="338138" y="13163"/>
                  </a:cubicBezTo>
                  <a:cubicBezTo>
                    <a:pt x="338138" y="13163"/>
                    <a:pt x="338138" y="13163"/>
                    <a:pt x="338138" y="251414"/>
                  </a:cubicBezTo>
                  <a:cubicBezTo>
                    <a:pt x="338138" y="259312"/>
                    <a:pt x="331534" y="265893"/>
                    <a:pt x="323609" y="265893"/>
                  </a:cubicBezTo>
                  <a:cubicBezTo>
                    <a:pt x="323609" y="265893"/>
                    <a:pt x="323609" y="265893"/>
                    <a:pt x="210016" y="265893"/>
                  </a:cubicBezTo>
                  <a:cubicBezTo>
                    <a:pt x="210016" y="265893"/>
                    <a:pt x="207374" y="265893"/>
                    <a:pt x="207374" y="268526"/>
                  </a:cubicBezTo>
                  <a:cubicBezTo>
                    <a:pt x="207374" y="268526"/>
                    <a:pt x="207374" y="268526"/>
                    <a:pt x="207374" y="290903"/>
                  </a:cubicBezTo>
                  <a:cubicBezTo>
                    <a:pt x="207374" y="292220"/>
                    <a:pt x="207374" y="293536"/>
                    <a:pt x="208695" y="293536"/>
                  </a:cubicBezTo>
                  <a:cubicBezTo>
                    <a:pt x="208695" y="293536"/>
                    <a:pt x="208695" y="293536"/>
                    <a:pt x="239074" y="293536"/>
                  </a:cubicBezTo>
                  <a:cubicBezTo>
                    <a:pt x="245679" y="293536"/>
                    <a:pt x="250962" y="298801"/>
                    <a:pt x="250962" y="305383"/>
                  </a:cubicBezTo>
                  <a:cubicBezTo>
                    <a:pt x="250962" y="310648"/>
                    <a:pt x="245679" y="315913"/>
                    <a:pt x="239074" y="315913"/>
                  </a:cubicBezTo>
                  <a:cubicBezTo>
                    <a:pt x="239074" y="315913"/>
                    <a:pt x="239074" y="315913"/>
                    <a:pt x="99064" y="315913"/>
                  </a:cubicBezTo>
                  <a:cubicBezTo>
                    <a:pt x="92460" y="315913"/>
                    <a:pt x="87176" y="310648"/>
                    <a:pt x="87176" y="305383"/>
                  </a:cubicBezTo>
                  <a:cubicBezTo>
                    <a:pt x="87176" y="298801"/>
                    <a:pt x="92460" y="293536"/>
                    <a:pt x="99064" y="293536"/>
                  </a:cubicBezTo>
                  <a:cubicBezTo>
                    <a:pt x="99064" y="293536"/>
                    <a:pt x="99064" y="293536"/>
                    <a:pt x="129444" y="293536"/>
                  </a:cubicBezTo>
                  <a:cubicBezTo>
                    <a:pt x="130765" y="293536"/>
                    <a:pt x="130765" y="292220"/>
                    <a:pt x="130765" y="289587"/>
                  </a:cubicBezTo>
                  <a:cubicBezTo>
                    <a:pt x="130765" y="289587"/>
                    <a:pt x="130765" y="289587"/>
                    <a:pt x="130765" y="268526"/>
                  </a:cubicBezTo>
                  <a:cubicBezTo>
                    <a:pt x="130765" y="264577"/>
                    <a:pt x="126802" y="265893"/>
                    <a:pt x="126802" y="265893"/>
                  </a:cubicBezTo>
                  <a:cubicBezTo>
                    <a:pt x="126802" y="265893"/>
                    <a:pt x="126802" y="265893"/>
                    <a:pt x="14529" y="265893"/>
                  </a:cubicBezTo>
                  <a:cubicBezTo>
                    <a:pt x="6604" y="265893"/>
                    <a:pt x="0" y="259312"/>
                    <a:pt x="0" y="251414"/>
                  </a:cubicBezTo>
                  <a:cubicBezTo>
                    <a:pt x="0" y="251414"/>
                    <a:pt x="0" y="251414"/>
                    <a:pt x="0" y="13163"/>
                  </a:cubicBezTo>
                  <a:cubicBezTo>
                    <a:pt x="0" y="5265"/>
                    <a:pt x="6604" y="0"/>
                    <a:pt x="14529" y="0"/>
                  </a:cubicBezTo>
                  <a:close/>
                </a:path>
              </a:pathLst>
            </a:custGeom>
            <a:solidFill>
              <a:srgbClr val="24569D"/>
            </a:solidFill>
            <a:ln w="9525">
              <a:noFill/>
            </a:ln>
          </p:spPr>
          <p:txBody>
            <a:bodyPr/>
            <a:lstStyle/>
            <a:p>
              <a:endParaRPr lang="zh-CN" altLang="en-US" dirty="0">
                <a:latin typeface="Verdana" panose="020B0604030504040204" pitchFamily="34" charset="0"/>
              </a:endParaRPr>
            </a:p>
          </p:txBody>
        </p:sp>
        <p:sp>
          <p:nvSpPr>
            <p:cNvPr id="12" name="椭圆 11"/>
            <p:cNvSpPr/>
            <p:nvPr/>
          </p:nvSpPr>
          <p:spPr>
            <a:xfrm>
              <a:off x="3953411" y="1428894"/>
              <a:ext cx="1237177" cy="1237177"/>
            </a:xfrm>
            <a:prstGeom prst="ellipse">
              <a:avLst/>
            </a:prstGeom>
            <a:noFill/>
            <a:ln w="19050" cap="flat" cmpd="sng" algn="ctr">
              <a:solidFill>
                <a:srgbClr val="24569D"/>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grpSp>
      <p:sp>
        <p:nvSpPr>
          <p:cNvPr id="2" name="PA_文本框 1"/>
          <p:cNvSpPr txBox="1"/>
          <p:nvPr>
            <p:custDataLst>
              <p:tags r:id="rId4"/>
            </p:custDataLst>
          </p:nvPr>
        </p:nvSpPr>
        <p:spPr>
          <a:xfrm>
            <a:off x="3438525" y="3159125"/>
            <a:ext cx="5314950" cy="708025"/>
          </a:xfrm>
          <a:prstGeom prst="rect">
            <a:avLst/>
          </a:prstGeom>
          <a:noFill/>
          <a:ln w="9525">
            <a:noFill/>
          </a:ln>
        </p:spPr>
        <p:txBody>
          <a:bodyPr wrap="none">
            <a:spAutoFit/>
          </a:bodyPr>
          <a:lstStyle/>
          <a:p>
            <a:r>
              <a:rPr lang="zh-CN" altLang="en-US" sz="4000" b="1" dirty="0">
                <a:latin typeface="Verdana" panose="020B0604030504040204" pitchFamily="34" charset="0"/>
              </a:rPr>
              <a:t>软件产品税收优惠培训</a:t>
            </a:r>
          </a:p>
        </p:txBody>
      </p:sp>
      <p:pic>
        <p:nvPicPr>
          <p:cNvPr id="5128" name="图片 6" descr="c45a8158b8aafb93810a1864.jpg"/>
          <p:cNvPicPr>
            <a:picLocks noChangeAspect="1"/>
          </p:cNvPicPr>
          <p:nvPr/>
        </p:nvPicPr>
        <p:blipFill>
          <a:blip r:embed="rId8"/>
          <a:stretch>
            <a:fillRect/>
          </a:stretch>
        </p:blipFill>
        <p:spPr>
          <a:xfrm>
            <a:off x="252413" y="188913"/>
            <a:ext cx="1055687" cy="762000"/>
          </a:xfrm>
          <a:prstGeom prst="rect">
            <a:avLst/>
          </a:prstGeom>
          <a:noFill/>
          <a:ln w="9525">
            <a:noFill/>
          </a:ln>
        </p:spPr>
      </p:pic>
      <p:sp>
        <p:nvSpPr>
          <p:cNvPr id="53" name="文本框 1"/>
          <p:cNvSpPr txBox="1">
            <a:spLocks noChangeArrowheads="1"/>
          </p:cNvSpPr>
          <p:nvPr/>
        </p:nvSpPr>
        <p:spPr bwMode="auto">
          <a:xfrm>
            <a:off x="1292225" y="352425"/>
            <a:ext cx="2646363" cy="461963"/>
          </a:xfrm>
          <a:prstGeom prst="rect">
            <a:avLst/>
          </a:prstGeom>
          <a:noFill/>
          <a:ln w="9525">
            <a:noFill/>
            <a:miter lim="800000"/>
          </a:ln>
        </p:spPr>
        <p:txBody>
          <a:bodyPr wrap="none">
            <a:spAutoFit/>
          </a:bodyPr>
          <a:lstStyle/>
          <a:p>
            <a:pPr marR="0" defTabSz="914400">
              <a:buClrTx/>
              <a:buSzTx/>
              <a:buFontTx/>
              <a:buNone/>
              <a:defRPr/>
            </a:pPr>
            <a:r>
              <a:rPr kumimoji="0" lang="zh-CN" altLang="en-US" sz="2400" b="1" kern="1200" cap="none" spc="0" normalizeH="0" baseline="0" noProof="0" dirty="0">
                <a:solidFill>
                  <a:schemeClr val="accent1">
                    <a:lumMod val="75000"/>
                  </a:schemeClr>
                </a:solidFill>
                <a:latin typeface="Verdana" panose="020B0604030504040204" pitchFamily="34" charset="0"/>
                <a:ea typeface="微软雅黑" panose="020B0503020204020204" pitchFamily="34" charset="-122"/>
                <a:cs typeface="+mn-cs"/>
              </a:rPr>
              <a:t>温州市国家税务局</a:t>
            </a: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6" presetClass="entr" presetSubtype="37" fill="hold" grpId="0" nodeType="withEffect">
                                  <p:stCondLst>
                                    <p:cond delay="500"/>
                                  </p:stCondLst>
                                  <p:childTnLst>
                                    <p:set>
                                      <p:cBhvr>
                                        <p:cTn id="9" dur="1" fill="hold">
                                          <p:stCondLst>
                                            <p:cond delay="0"/>
                                          </p:stCondLst>
                                        </p:cTn>
                                        <p:tgtEl>
                                          <p:spTgt spid="3"/>
                                        </p:tgtEl>
                                        <p:attrNameLst>
                                          <p:attrName>style.visibility</p:attrName>
                                        </p:attrNameLst>
                                      </p:cBhvr>
                                      <p:to>
                                        <p:strVal val="visible"/>
                                      </p:to>
                                    </p:set>
                                    <p:animEffect transition="in" filter="barn(outVertical)">
                                      <p:cBhvr>
                                        <p:cTn id="10" dur="1000"/>
                                        <p:tgtEl>
                                          <p:spTgt spid="3"/>
                                        </p:tgtEl>
                                      </p:cBhvr>
                                    </p:animEffect>
                                  </p:childTnLst>
                                </p:cTn>
                              </p:par>
                              <p:par>
                                <p:cTn id="11" presetID="23" presetClass="entr" presetSubtype="288" fill="hold" grpId="0" nodeType="withEffect">
                                  <p:stCondLst>
                                    <p:cond delay="1500"/>
                                  </p:stCondLst>
                                  <p:iterate type="lt">
                                    <p:tmPct val="10000"/>
                                  </p:iterate>
                                  <p:childTnLst>
                                    <p:set>
                                      <p:cBhvr>
                                        <p:cTn id="12" dur="1" fill="hold">
                                          <p:stCondLst>
                                            <p:cond delay="0"/>
                                          </p:stCondLst>
                                        </p:cTn>
                                        <p:tgtEl>
                                          <p:spTgt spid="2"/>
                                        </p:tgtEl>
                                        <p:attrNameLst>
                                          <p:attrName>style.visibility</p:attrName>
                                        </p:attrNameLst>
                                      </p:cBhvr>
                                      <p:to>
                                        <p:strVal val="visible"/>
                                      </p:to>
                                    </p:set>
                                    <p:anim calcmode="lin" valueType="num">
                                      <p:cBhvr>
                                        <p:cTn id="13" dur="500" fill="hold"/>
                                        <p:tgtEl>
                                          <p:spTgt spid="2"/>
                                        </p:tgtEl>
                                        <p:attrNameLst>
                                          <p:attrName>ppt_w</p:attrName>
                                        </p:attrNameLst>
                                      </p:cBhvr>
                                      <p:tavLst>
                                        <p:tav tm="0">
                                          <p:val>
                                            <p:strVal val="4/3*#ppt_w"/>
                                          </p:val>
                                        </p:tav>
                                        <p:tav tm="100000">
                                          <p:val>
                                            <p:strVal val="#ppt_w"/>
                                          </p:val>
                                        </p:tav>
                                      </p:tavLst>
                                    </p:anim>
                                    <p:anim calcmode="lin" valueType="num">
                                      <p:cBhvr>
                                        <p:cTn id="14" dur="500" fill="hold"/>
                                        <p:tgtEl>
                                          <p:spTgt spid="2"/>
                                        </p:tgtEl>
                                        <p:attrNameLst>
                                          <p:attrName>ppt_h</p:attrName>
                                        </p:attrNameLst>
                                      </p:cBhvr>
                                      <p:tavLst>
                                        <p:tav tm="0">
                                          <p:val>
                                            <p:strVal val="4/3*#ppt_h"/>
                                          </p:val>
                                        </p:tav>
                                        <p:tav tm="100000">
                                          <p:val>
                                            <p:strVal val="#ppt_h"/>
                                          </p:val>
                                        </p:tav>
                                      </p:tavLst>
                                    </p:anim>
                                  </p:childTnLst>
                                </p:cTn>
                              </p:par>
                              <p:par>
                                <p:cTn id="15" presetID="0" presetClass="entr" presetSubtype="0" fill="hold" nodeType="withEffect">
                                  <p:stCondLst>
                                    <p:cond delay="1500"/>
                                  </p:stCondLst>
                                  <p:childTnLst>
                                    <p:set>
                                      <p:cBhvr>
                                        <p:cTn id="16" dur="1" fill="hold">
                                          <p:stCondLst>
                                            <p:cond delay="0"/>
                                          </p:stCondLst>
                                        </p:cTn>
                                        <p:tgtEl>
                                          <p:spTgt spid="8"/>
                                        </p:tgtEl>
                                        <p:attrNameLst>
                                          <p:attrName>style.visibility</p:attrName>
                                        </p:attrNameLst>
                                      </p:cBhvr>
                                      <p:to>
                                        <p:strVal val="visible"/>
                                      </p:to>
                                    </p:set>
                                    <p:animScale>
                                      <p:cBhvr>
                                        <p:cTn id="17" dur="333" fill="hold">
                                          <p:stCondLst>
                                            <p:cond delay="0"/>
                                          </p:stCondLst>
                                        </p:cTn>
                                        <p:tgtEl>
                                          <p:spTgt spid="8"/>
                                        </p:tgtEl>
                                      </p:cBhvr>
                                      <p:from x="0" y="0"/>
                                      <p:to x="120000" y="120000"/>
                                    </p:animScale>
                                    <p:animScale>
                                      <p:cBhvr>
                                        <p:cTn id="18" dur="167" fill="hold">
                                          <p:stCondLst>
                                            <p:cond delay="333"/>
                                          </p:stCondLst>
                                        </p:cTn>
                                        <p:tgtEl>
                                          <p:spTgt spid="8"/>
                                        </p:tgtEl>
                                      </p:cBhvr>
                                      <p:from x="120000" y="120000"/>
                                      <p:to x="100000" y="100000"/>
                                    </p:animScale>
                                  </p:childTnLst>
                                </p:cTn>
                              </p:par>
                              <p:par>
                                <p:cTn id="19" presetID="0" presetClass="entr" presetSubtype="0" fill="hold" grpId="0" nodeType="withEffect">
                                  <p:stCondLst>
                                    <p:cond delay="500"/>
                                  </p:stCondLst>
                                  <p:iterate type="lt">
                                    <p:tmPct val="10000"/>
                                  </p:iterate>
                                  <p:childTnLst>
                                    <p:set>
                                      <p:cBhvr>
                                        <p:cTn id="20" dur="1" fill="hold">
                                          <p:stCondLst>
                                            <p:cond delay="0"/>
                                          </p:stCondLst>
                                        </p:cTn>
                                        <p:tgtEl>
                                          <p:spTgt spid="53"/>
                                        </p:tgtEl>
                                        <p:attrNameLst>
                                          <p:attrName>style.visibility</p:attrName>
                                        </p:attrNameLst>
                                      </p:cBhvr>
                                      <p:to>
                                        <p:strVal val="visible"/>
                                      </p:to>
                                    </p:set>
                                    <p:animScale>
                                      <p:cBhvr>
                                        <p:cTn id="21" dur="375" fill="hold">
                                          <p:stCondLst>
                                            <p:cond delay="0"/>
                                          </p:stCondLst>
                                        </p:cTn>
                                        <p:tgtEl>
                                          <p:spTgt spid="53"/>
                                        </p:tgtEl>
                                      </p:cBhvr>
                                      <p:from x="150000" y="150000"/>
                                      <p:to x="90000" y="90000"/>
                                    </p:animScale>
                                    <p:animScale>
                                      <p:cBhvr>
                                        <p:cTn id="22" dur="375" fill="hold">
                                          <p:stCondLst>
                                            <p:cond delay="375"/>
                                          </p:stCondLst>
                                        </p:cTn>
                                        <p:tgtEl>
                                          <p:spTgt spid="53"/>
                                        </p:tgtEl>
                                      </p:cBhvr>
                                      <p:from x="90000" y="90000"/>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P spid="5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06413" y="836613"/>
            <a:ext cx="4800600" cy="646112"/>
          </a:xfrm>
          <a:prstGeom prst="rect">
            <a:avLst/>
          </a:prstGeom>
          <a:noFill/>
          <a:ln w="9525">
            <a:noFill/>
          </a:ln>
        </p:spPr>
        <p:txBody>
          <a:bodyPr wrap="none">
            <a:spAutoFit/>
          </a:bodyPr>
          <a:lstStyle/>
          <a:p>
            <a:r>
              <a:rPr lang="zh-CN" altLang="en-US" sz="3600" dirty="0">
                <a:latin typeface="Verdana" panose="020B0604030504040204" pitchFamily="34" charset="0"/>
              </a:rPr>
              <a:t>二、</a:t>
            </a:r>
            <a:r>
              <a:rPr lang="zh-CN" altLang="en-US" sz="3600" dirty="0">
                <a:latin typeface="微软雅黑" panose="020B0503020204020204" pitchFamily="34" charset="-122"/>
              </a:rPr>
              <a:t>办理优惠政策流程</a:t>
            </a:r>
            <a:endParaRPr lang="zh-CN" altLang="en-US" sz="3600" dirty="0">
              <a:latin typeface="Verdana" panose="020B0604030504040204" pitchFamily="34" charset="0"/>
            </a:endParaRPr>
          </a:p>
        </p:txBody>
      </p:sp>
      <p:sp>
        <p:nvSpPr>
          <p:cNvPr id="4" name="矩形 3"/>
          <p:cNvSpPr/>
          <p:nvPr/>
        </p:nvSpPr>
        <p:spPr>
          <a:xfrm>
            <a:off x="-23812" y="3005138"/>
            <a:ext cx="265112" cy="1620837"/>
          </a:xfrm>
          <a:prstGeom prst="rect">
            <a:avLst/>
          </a:prstGeom>
          <a:solidFill>
            <a:srgbClr val="24569D"/>
          </a:solidFill>
          <a:ln w="25400">
            <a:noFill/>
          </a:ln>
        </p:spPr>
        <p:txBody>
          <a:bodyPr anchor="ctr"/>
          <a:lstStyle/>
          <a:p>
            <a:pPr algn="ctr"/>
            <a:endParaRPr lang="zh-CN" altLang="en-US" dirty="0">
              <a:solidFill>
                <a:srgbClr val="FFFFFF"/>
              </a:solidFill>
              <a:latin typeface="Calibri" panose="020F0502020204030204" pitchFamily="34" charset="0"/>
              <a:ea typeface="宋体" panose="02010600030101010101" pitchFamily="2" charset="-122"/>
            </a:endParaRPr>
          </a:p>
        </p:txBody>
      </p:sp>
      <p:sp>
        <p:nvSpPr>
          <p:cNvPr id="5" name="矩形 4"/>
          <p:cNvSpPr/>
          <p:nvPr/>
        </p:nvSpPr>
        <p:spPr>
          <a:xfrm>
            <a:off x="11926888" y="3005138"/>
            <a:ext cx="265112" cy="1620837"/>
          </a:xfrm>
          <a:prstGeom prst="rect">
            <a:avLst/>
          </a:prstGeom>
          <a:solidFill>
            <a:srgbClr val="24569D"/>
          </a:solidFill>
          <a:ln w="25400">
            <a:noFill/>
          </a:ln>
        </p:spPr>
        <p:txBody>
          <a:bodyPr anchor="ctr"/>
          <a:lstStyle/>
          <a:p>
            <a:pPr algn="ctr"/>
            <a:endParaRPr lang="zh-CN" altLang="en-US" dirty="0">
              <a:solidFill>
                <a:srgbClr val="FFFFFF"/>
              </a:solidFill>
              <a:latin typeface="Calibri" panose="020F0502020204030204" pitchFamily="34" charset="0"/>
              <a:ea typeface="宋体" panose="02010600030101010101" pitchFamily="2" charset="-122"/>
            </a:endParaRPr>
          </a:p>
        </p:txBody>
      </p:sp>
      <p:sp>
        <p:nvSpPr>
          <p:cNvPr id="11" name="文本框 5"/>
          <p:cNvSpPr txBox="1"/>
          <p:nvPr/>
        </p:nvSpPr>
        <p:spPr>
          <a:xfrm>
            <a:off x="849313" y="1970088"/>
            <a:ext cx="10356850" cy="3324225"/>
          </a:xfrm>
          <a:prstGeom prst="rect">
            <a:avLst/>
          </a:prstGeom>
          <a:noFill/>
          <a:ln w="9525">
            <a:noFill/>
          </a:ln>
        </p:spPr>
        <p:txBody>
          <a:bodyPr>
            <a:spAutoFit/>
          </a:bodyPr>
          <a:lstStyle/>
          <a:p>
            <a:pPr>
              <a:lnSpc>
                <a:spcPct val="125000"/>
              </a:lnSpc>
            </a:pPr>
            <a:r>
              <a:rPr lang="en-US" altLang="zh-CN" sz="2400" dirty="0">
                <a:latin typeface="Verdana" panose="020B0604030504040204" pitchFamily="34" charset="0"/>
              </a:rPr>
              <a:t>#</a:t>
            </a:r>
            <a:r>
              <a:rPr lang="zh-CN" altLang="en-US" sz="2400" dirty="0">
                <a:latin typeface="Verdana" panose="020B0604030504040204" pitchFamily="34" charset="0"/>
              </a:rPr>
              <a:t>软件企业所得税优惠政策备案</a:t>
            </a:r>
            <a:r>
              <a:rPr lang="en-US" altLang="zh-CN" sz="2400" dirty="0">
                <a:latin typeface="Verdana" panose="020B0604030504040204" pitchFamily="34" charset="0"/>
              </a:rPr>
              <a:t>#</a:t>
            </a:r>
          </a:p>
          <a:p>
            <a:pPr>
              <a:lnSpc>
                <a:spcPct val="125000"/>
              </a:lnSpc>
            </a:pPr>
            <a:r>
              <a:rPr lang="zh-CN" altLang="en-US" sz="2400" dirty="0">
                <a:solidFill>
                  <a:srgbClr val="FF0000"/>
                </a:solidFill>
                <a:latin typeface="Verdana" panose="020B0604030504040204" pitchFamily="34" charset="0"/>
              </a:rPr>
              <a:t>政策依据：国家税务总局公告</a:t>
            </a:r>
            <a:r>
              <a:rPr lang="en-US" altLang="zh-CN" sz="2400" dirty="0">
                <a:solidFill>
                  <a:srgbClr val="FF0000"/>
                </a:solidFill>
                <a:latin typeface="Verdana" panose="020B0604030504040204" pitchFamily="34" charset="0"/>
              </a:rPr>
              <a:t>2018</a:t>
            </a:r>
            <a:r>
              <a:rPr lang="zh-CN" altLang="en-US" sz="2400" dirty="0">
                <a:solidFill>
                  <a:srgbClr val="FF0000"/>
                </a:solidFill>
                <a:latin typeface="Verdana" panose="020B0604030504040204" pitchFamily="34" charset="0"/>
              </a:rPr>
              <a:t>年第</a:t>
            </a:r>
            <a:r>
              <a:rPr lang="en-US" altLang="zh-CN" sz="2400" dirty="0">
                <a:solidFill>
                  <a:srgbClr val="FF0000"/>
                </a:solidFill>
                <a:latin typeface="Verdana" panose="020B0604030504040204" pitchFamily="34" charset="0"/>
              </a:rPr>
              <a:t>23</a:t>
            </a:r>
            <a:r>
              <a:rPr lang="zh-CN" altLang="en-US" sz="2400" dirty="0">
                <a:solidFill>
                  <a:srgbClr val="FF0000"/>
                </a:solidFill>
                <a:latin typeface="Verdana" panose="020B0604030504040204" pitchFamily="34" charset="0"/>
              </a:rPr>
              <a:t>号</a:t>
            </a:r>
            <a:endParaRPr lang="en-US" altLang="zh-CN" sz="2400" dirty="0">
              <a:solidFill>
                <a:srgbClr val="FF0000"/>
              </a:solidFill>
              <a:latin typeface="Verdana" panose="020B0604030504040204" pitchFamily="34" charset="0"/>
            </a:endParaRPr>
          </a:p>
          <a:p>
            <a:pPr>
              <a:lnSpc>
                <a:spcPct val="125000"/>
              </a:lnSpc>
            </a:pPr>
            <a:r>
              <a:rPr lang="zh-CN" altLang="en-US" sz="2400" dirty="0">
                <a:latin typeface="Verdana" panose="020B0604030504040204" pitchFamily="34" charset="0"/>
              </a:rPr>
              <a:t>一、企业享受优惠事项采取“自行判别、申报享受、相关资料留存备查”的办理方式。企业应当根据经营情况以及相关税收规定自行判断是否符合优惠事项规定的条件，符合条件的可以按照</a:t>
            </a:r>
            <a:r>
              <a:rPr lang="en-US" altLang="zh-CN" sz="2400" dirty="0">
                <a:latin typeface="Verdana" panose="020B0604030504040204" pitchFamily="34" charset="0"/>
              </a:rPr>
              <a:t>《</a:t>
            </a:r>
            <a:r>
              <a:rPr lang="zh-CN" altLang="en-US" sz="2400" dirty="0">
                <a:latin typeface="Verdana" panose="020B0604030504040204" pitchFamily="34" charset="0"/>
              </a:rPr>
              <a:t>目录</a:t>
            </a:r>
            <a:r>
              <a:rPr lang="en-US" altLang="zh-CN" sz="2400" dirty="0">
                <a:latin typeface="Verdana" panose="020B0604030504040204" pitchFamily="34" charset="0"/>
              </a:rPr>
              <a:t>》</a:t>
            </a:r>
            <a:r>
              <a:rPr lang="zh-CN" altLang="en-US" sz="2400" dirty="0">
                <a:latin typeface="Verdana" panose="020B0604030504040204" pitchFamily="34" charset="0"/>
              </a:rPr>
              <a:t>列示的时间自行计算减免税额，并通过填报企业所得税纳税申报表享受税收优惠。同时，按照本办法的规定归集和留存相关资料备查。</a:t>
            </a:r>
            <a:endParaRPr lang="en-US" altLang="zh-CN" sz="2400" dirty="0">
              <a:latin typeface="Verdana" panose="020B0604030504040204" pitchFamily="34" charset="0"/>
            </a:endParaRPr>
          </a:p>
        </p:txBody>
      </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Scale>
                                      <p:cBhvr>
                                        <p:cTn id="7" dur="375" fill="hold">
                                          <p:stCondLst>
                                            <p:cond delay="0"/>
                                          </p:stCondLst>
                                        </p:cTn>
                                        <p:tgtEl>
                                          <p:spTgt spid="2"/>
                                        </p:tgtEl>
                                      </p:cBhvr>
                                      <p:from x="150000" y="150000"/>
                                      <p:to x="90000" y="90000"/>
                                    </p:animScale>
                                    <p:animScale>
                                      <p:cBhvr>
                                        <p:cTn id="8" dur="375" fill="hold">
                                          <p:stCondLst>
                                            <p:cond delay="375"/>
                                          </p:stCondLst>
                                        </p:cTn>
                                        <p:tgtEl>
                                          <p:spTgt spid="2"/>
                                        </p:tgtEl>
                                      </p:cBhvr>
                                      <p:from x="90000" y="90000"/>
                                      <p:to x="100000" y="100000"/>
                                    </p:animScale>
                                  </p:childTnLst>
                                </p:cTn>
                              </p:par>
                              <p:par>
                                <p:cTn id="9" presetID="10" presetClass="entr" presetSubtype="0" fill="hold" grpId="0" nodeType="withEffect">
                                  <p:stCondLst>
                                    <p:cond delay="175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par>
                                <p:cTn id="12" presetID="10" presetClass="entr" presetSubtype="0" fill="hold" grpId="0" nodeType="withEffect">
                                  <p:stCondLst>
                                    <p:cond delay="175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par>
                                <p:cTn id="15" presetID="42" presetClass="entr" presetSubtype="0" fill="hold" grpId="0" nodeType="withEffect">
                                  <p:stCondLst>
                                    <p:cond delay="200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anim calcmode="lin" valueType="num">
                                      <p:cBhvr>
                                        <p:cTn id="18" dur="500" fill="hold"/>
                                        <p:tgtEl>
                                          <p:spTgt spid="11"/>
                                        </p:tgtEl>
                                        <p:attrNameLst>
                                          <p:attrName>ppt_x</p:attrName>
                                        </p:attrNameLst>
                                      </p:cBhvr>
                                      <p:tavLst>
                                        <p:tav tm="0">
                                          <p:val>
                                            <p:strVal val="#ppt_x"/>
                                          </p:val>
                                        </p:tav>
                                        <p:tav tm="100000">
                                          <p:val>
                                            <p:strVal val="#ppt_x"/>
                                          </p:val>
                                        </p:tav>
                                      </p:tavLst>
                                    </p:anim>
                                    <p:anim calcmode="lin" valueType="num">
                                      <p:cBhvr>
                                        <p:cTn id="19" dur="5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06413" y="836613"/>
            <a:ext cx="4800600" cy="646112"/>
          </a:xfrm>
          <a:prstGeom prst="rect">
            <a:avLst/>
          </a:prstGeom>
          <a:noFill/>
          <a:ln w="9525">
            <a:noFill/>
          </a:ln>
        </p:spPr>
        <p:txBody>
          <a:bodyPr wrap="none">
            <a:spAutoFit/>
          </a:bodyPr>
          <a:lstStyle/>
          <a:p>
            <a:r>
              <a:rPr lang="zh-CN" altLang="en-US" sz="3600" dirty="0">
                <a:latin typeface="Verdana" panose="020B0604030504040204" pitchFamily="34" charset="0"/>
              </a:rPr>
              <a:t>二、</a:t>
            </a:r>
            <a:r>
              <a:rPr lang="zh-CN" altLang="en-US" sz="3600" dirty="0">
                <a:latin typeface="微软雅黑" panose="020B0503020204020204" pitchFamily="34" charset="-122"/>
              </a:rPr>
              <a:t>办理优惠政策流程</a:t>
            </a:r>
            <a:endParaRPr lang="zh-CN" altLang="en-US" sz="3600" dirty="0">
              <a:latin typeface="Verdana" panose="020B0604030504040204" pitchFamily="34" charset="0"/>
            </a:endParaRPr>
          </a:p>
        </p:txBody>
      </p:sp>
      <p:sp>
        <p:nvSpPr>
          <p:cNvPr id="4" name="矩形 3"/>
          <p:cNvSpPr/>
          <p:nvPr/>
        </p:nvSpPr>
        <p:spPr>
          <a:xfrm>
            <a:off x="-23812" y="3005138"/>
            <a:ext cx="265112" cy="1620837"/>
          </a:xfrm>
          <a:prstGeom prst="rect">
            <a:avLst/>
          </a:prstGeom>
          <a:solidFill>
            <a:srgbClr val="24569D"/>
          </a:solidFill>
          <a:ln w="25400">
            <a:noFill/>
          </a:ln>
        </p:spPr>
        <p:txBody>
          <a:bodyPr anchor="ctr"/>
          <a:lstStyle/>
          <a:p>
            <a:pPr algn="ctr"/>
            <a:endParaRPr lang="zh-CN" altLang="en-US" dirty="0">
              <a:solidFill>
                <a:srgbClr val="FFFFFF"/>
              </a:solidFill>
              <a:latin typeface="Calibri" panose="020F0502020204030204" pitchFamily="34" charset="0"/>
              <a:ea typeface="宋体" panose="02010600030101010101" pitchFamily="2" charset="-122"/>
            </a:endParaRPr>
          </a:p>
        </p:txBody>
      </p:sp>
      <p:sp>
        <p:nvSpPr>
          <p:cNvPr id="5" name="矩形 4"/>
          <p:cNvSpPr/>
          <p:nvPr/>
        </p:nvSpPr>
        <p:spPr>
          <a:xfrm>
            <a:off x="11926888" y="3005138"/>
            <a:ext cx="265112" cy="1620837"/>
          </a:xfrm>
          <a:prstGeom prst="rect">
            <a:avLst/>
          </a:prstGeom>
          <a:solidFill>
            <a:srgbClr val="24569D"/>
          </a:solidFill>
          <a:ln w="25400">
            <a:noFill/>
          </a:ln>
        </p:spPr>
        <p:txBody>
          <a:bodyPr anchor="ctr"/>
          <a:lstStyle/>
          <a:p>
            <a:pPr algn="ctr"/>
            <a:endParaRPr lang="zh-CN" altLang="en-US" dirty="0">
              <a:solidFill>
                <a:srgbClr val="FFFFFF"/>
              </a:solidFill>
              <a:latin typeface="Calibri" panose="020F0502020204030204" pitchFamily="34" charset="0"/>
              <a:ea typeface="宋体" panose="02010600030101010101" pitchFamily="2" charset="-122"/>
            </a:endParaRPr>
          </a:p>
        </p:txBody>
      </p:sp>
      <p:sp>
        <p:nvSpPr>
          <p:cNvPr id="11" name="文本框 5"/>
          <p:cNvSpPr txBox="1"/>
          <p:nvPr/>
        </p:nvSpPr>
        <p:spPr>
          <a:xfrm>
            <a:off x="849313" y="1970088"/>
            <a:ext cx="10356850" cy="2862262"/>
          </a:xfrm>
          <a:prstGeom prst="rect">
            <a:avLst/>
          </a:prstGeom>
          <a:noFill/>
          <a:ln w="9525">
            <a:noFill/>
          </a:ln>
        </p:spPr>
        <p:txBody>
          <a:bodyPr>
            <a:spAutoFit/>
          </a:bodyPr>
          <a:lstStyle/>
          <a:p>
            <a:pPr>
              <a:lnSpc>
                <a:spcPct val="125000"/>
              </a:lnSpc>
            </a:pPr>
            <a:r>
              <a:rPr lang="en-US" altLang="zh-CN" sz="2400" dirty="0">
                <a:latin typeface="Verdana" panose="020B0604030504040204" pitchFamily="34" charset="0"/>
              </a:rPr>
              <a:t>#</a:t>
            </a:r>
            <a:r>
              <a:rPr lang="zh-CN" altLang="en-US" sz="2400" dirty="0">
                <a:latin typeface="Verdana" panose="020B0604030504040204" pitchFamily="34" charset="0"/>
              </a:rPr>
              <a:t>软件企业所得税优惠政策备案</a:t>
            </a:r>
            <a:r>
              <a:rPr lang="en-US" altLang="zh-CN" sz="2400" dirty="0">
                <a:latin typeface="Verdana" panose="020B0604030504040204" pitchFamily="34" charset="0"/>
              </a:rPr>
              <a:t>#</a:t>
            </a:r>
          </a:p>
          <a:p>
            <a:pPr>
              <a:lnSpc>
                <a:spcPct val="125000"/>
              </a:lnSpc>
            </a:pPr>
            <a:r>
              <a:rPr lang="zh-CN" altLang="en-US" sz="2400" dirty="0">
                <a:solidFill>
                  <a:srgbClr val="FF0000"/>
                </a:solidFill>
                <a:latin typeface="Verdana" panose="020B0604030504040204" pitchFamily="34" charset="0"/>
              </a:rPr>
              <a:t>政策依据：国家税务总局公告</a:t>
            </a:r>
            <a:r>
              <a:rPr lang="en-US" altLang="zh-CN" sz="2400" dirty="0">
                <a:solidFill>
                  <a:srgbClr val="FF0000"/>
                </a:solidFill>
                <a:latin typeface="Verdana" panose="020B0604030504040204" pitchFamily="34" charset="0"/>
              </a:rPr>
              <a:t>2018</a:t>
            </a:r>
            <a:r>
              <a:rPr lang="zh-CN" altLang="en-US" sz="2400" dirty="0">
                <a:solidFill>
                  <a:srgbClr val="FF0000"/>
                </a:solidFill>
                <a:latin typeface="Verdana" panose="020B0604030504040204" pitchFamily="34" charset="0"/>
              </a:rPr>
              <a:t>年第</a:t>
            </a:r>
            <a:r>
              <a:rPr lang="en-US" altLang="zh-CN" sz="2400" dirty="0">
                <a:solidFill>
                  <a:srgbClr val="FF0000"/>
                </a:solidFill>
                <a:latin typeface="Verdana" panose="020B0604030504040204" pitchFamily="34" charset="0"/>
              </a:rPr>
              <a:t>23</a:t>
            </a:r>
            <a:r>
              <a:rPr lang="zh-CN" altLang="en-US" sz="2400" dirty="0">
                <a:solidFill>
                  <a:srgbClr val="FF0000"/>
                </a:solidFill>
                <a:latin typeface="Verdana" panose="020B0604030504040204" pitchFamily="34" charset="0"/>
              </a:rPr>
              <a:t>号</a:t>
            </a:r>
            <a:endParaRPr lang="en-US" altLang="zh-CN" sz="2400" dirty="0">
              <a:solidFill>
                <a:srgbClr val="FF0000"/>
              </a:solidFill>
              <a:latin typeface="Verdana" panose="020B0604030504040204" pitchFamily="34" charset="0"/>
            </a:endParaRPr>
          </a:p>
          <a:p>
            <a:pPr>
              <a:lnSpc>
                <a:spcPct val="125000"/>
              </a:lnSpc>
            </a:pPr>
            <a:r>
              <a:rPr lang="zh-CN" altLang="en-US" sz="2400" dirty="0">
                <a:latin typeface="Verdana" panose="020B0604030504040204" pitchFamily="34" charset="0"/>
              </a:rPr>
              <a:t>二、企业对优惠事项留存备查资料的真实性、合法性承担法律责任。</a:t>
            </a:r>
            <a:br>
              <a:rPr lang="zh-CN" altLang="en-US" sz="2400" dirty="0">
                <a:latin typeface="Verdana" panose="020B0604030504040204" pitchFamily="34" charset="0"/>
              </a:rPr>
            </a:br>
            <a:r>
              <a:rPr lang="zh-CN" altLang="en-US" sz="2400" dirty="0">
                <a:latin typeface="Verdana" panose="020B0604030504040204" pitchFamily="34" charset="0"/>
              </a:rPr>
              <a:t>三、企业留存备查资料应从企业享受优惠事项当年的企业所得税汇算清缴期结束次日起保留</a:t>
            </a:r>
            <a:r>
              <a:rPr lang="en-US" altLang="zh-CN" sz="2400" dirty="0">
                <a:latin typeface="Verdana" panose="020B0604030504040204" pitchFamily="34" charset="0"/>
              </a:rPr>
              <a:t>10</a:t>
            </a:r>
            <a:r>
              <a:rPr lang="zh-CN" altLang="en-US" sz="2400" dirty="0">
                <a:latin typeface="Verdana" panose="020B0604030504040204" pitchFamily="34" charset="0"/>
              </a:rPr>
              <a:t>年。</a:t>
            </a:r>
            <a:endParaRPr lang="en-US" altLang="zh-CN" sz="2400" dirty="0">
              <a:latin typeface="Verdana" panose="020B0604030504040204" pitchFamily="34" charset="0"/>
            </a:endParaRPr>
          </a:p>
          <a:p>
            <a:pPr>
              <a:lnSpc>
                <a:spcPct val="125000"/>
              </a:lnSpc>
            </a:pPr>
            <a:r>
              <a:rPr lang="zh-CN" altLang="en-US" sz="2400" dirty="0">
                <a:latin typeface="Verdana" panose="020B0604030504040204" pitchFamily="34" charset="0"/>
              </a:rPr>
              <a:t>四、按照</a:t>
            </a:r>
            <a:r>
              <a:rPr lang="en-US" altLang="zh-CN" sz="2400" dirty="0">
                <a:latin typeface="Verdana" panose="020B0604030504040204" pitchFamily="34" charset="0"/>
              </a:rPr>
              <a:t>《</a:t>
            </a:r>
            <a:r>
              <a:rPr lang="zh-CN" altLang="en-US" sz="2400" dirty="0">
                <a:latin typeface="Verdana" panose="020B0604030504040204" pitchFamily="34" charset="0"/>
              </a:rPr>
              <a:t>目录</a:t>
            </a:r>
            <a:r>
              <a:rPr lang="en-US" altLang="zh-CN" sz="2400" dirty="0">
                <a:latin typeface="Verdana" panose="020B0604030504040204" pitchFamily="34" charset="0"/>
              </a:rPr>
              <a:t>》“</a:t>
            </a:r>
            <a:r>
              <a:rPr lang="zh-CN" altLang="en-US" sz="2400" dirty="0">
                <a:latin typeface="Verdana" panose="020B0604030504040204" pitchFamily="34" charset="0"/>
              </a:rPr>
              <a:t>后续管理要求”项目中列示的清单向税务机关提交资料</a:t>
            </a:r>
            <a:endParaRPr lang="en-US" altLang="zh-CN" sz="2400" dirty="0">
              <a:latin typeface="Verdana" panose="020B0604030504040204" pitchFamily="34" charset="0"/>
            </a:endParaRPr>
          </a:p>
        </p:txBody>
      </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Scale>
                                      <p:cBhvr>
                                        <p:cTn id="7" dur="375" fill="hold">
                                          <p:stCondLst>
                                            <p:cond delay="0"/>
                                          </p:stCondLst>
                                        </p:cTn>
                                        <p:tgtEl>
                                          <p:spTgt spid="2"/>
                                        </p:tgtEl>
                                      </p:cBhvr>
                                      <p:from x="150000" y="150000"/>
                                      <p:to x="90000" y="90000"/>
                                    </p:animScale>
                                    <p:animScale>
                                      <p:cBhvr>
                                        <p:cTn id="8" dur="375" fill="hold">
                                          <p:stCondLst>
                                            <p:cond delay="375"/>
                                          </p:stCondLst>
                                        </p:cTn>
                                        <p:tgtEl>
                                          <p:spTgt spid="2"/>
                                        </p:tgtEl>
                                      </p:cBhvr>
                                      <p:from x="90000" y="90000"/>
                                      <p:to x="100000" y="100000"/>
                                    </p:animScale>
                                  </p:childTnLst>
                                </p:cTn>
                              </p:par>
                              <p:par>
                                <p:cTn id="9" presetID="10" presetClass="entr" presetSubtype="0" fill="hold" grpId="0" nodeType="withEffect">
                                  <p:stCondLst>
                                    <p:cond delay="175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par>
                                <p:cTn id="12" presetID="10" presetClass="entr" presetSubtype="0" fill="hold" grpId="0" nodeType="withEffect">
                                  <p:stCondLst>
                                    <p:cond delay="175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par>
                                <p:cTn id="15" presetID="42" presetClass="entr" presetSubtype="0" fill="hold" grpId="0" nodeType="withEffect">
                                  <p:stCondLst>
                                    <p:cond delay="200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anim calcmode="lin" valueType="num">
                                      <p:cBhvr>
                                        <p:cTn id="18" dur="500" fill="hold"/>
                                        <p:tgtEl>
                                          <p:spTgt spid="11"/>
                                        </p:tgtEl>
                                        <p:attrNameLst>
                                          <p:attrName>ppt_x</p:attrName>
                                        </p:attrNameLst>
                                      </p:cBhvr>
                                      <p:tavLst>
                                        <p:tav tm="0">
                                          <p:val>
                                            <p:strVal val="#ppt_x"/>
                                          </p:val>
                                        </p:tav>
                                        <p:tav tm="100000">
                                          <p:val>
                                            <p:strVal val="#ppt_x"/>
                                          </p:val>
                                        </p:tav>
                                      </p:tavLst>
                                    </p:anim>
                                    <p:anim calcmode="lin" valueType="num">
                                      <p:cBhvr>
                                        <p:cTn id="19" dur="5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06413" y="836613"/>
            <a:ext cx="3878262" cy="719137"/>
          </a:xfrm>
          <a:prstGeom prst="rect">
            <a:avLst/>
          </a:prstGeom>
          <a:noFill/>
          <a:ln w="9525">
            <a:noFill/>
          </a:ln>
        </p:spPr>
        <p:txBody>
          <a:bodyPr wrap="none">
            <a:spAutoFit/>
          </a:bodyPr>
          <a:lstStyle/>
          <a:p>
            <a:pPr>
              <a:lnSpc>
                <a:spcPct val="125000"/>
              </a:lnSpc>
            </a:pPr>
            <a:r>
              <a:rPr lang="zh-CN" altLang="en-US" sz="3600" dirty="0">
                <a:latin typeface="Verdana" panose="020B0604030504040204" pitchFamily="34" charset="0"/>
              </a:rPr>
              <a:t>三、</a:t>
            </a:r>
            <a:r>
              <a:rPr lang="zh-CN" altLang="en-US" sz="3600" dirty="0">
                <a:latin typeface="Verdana" panose="020B0604030504040204" pitchFamily="34" charset="0"/>
                <a:sym typeface="微软雅黑" panose="020B0503020204020204" pitchFamily="34" charset="-122"/>
              </a:rPr>
              <a:t>操作注意事项</a:t>
            </a:r>
          </a:p>
        </p:txBody>
      </p:sp>
      <p:sp>
        <p:nvSpPr>
          <p:cNvPr id="4" name="矩形 3"/>
          <p:cNvSpPr/>
          <p:nvPr/>
        </p:nvSpPr>
        <p:spPr>
          <a:xfrm>
            <a:off x="-23812" y="3005138"/>
            <a:ext cx="265112" cy="1620837"/>
          </a:xfrm>
          <a:prstGeom prst="rect">
            <a:avLst/>
          </a:prstGeom>
          <a:solidFill>
            <a:srgbClr val="24569D"/>
          </a:solidFill>
          <a:ln w="25400">
            <a:noFill/>
          </a:ln>
        </p:spPr>
        <p:txBody>
          <a:bodyPr anchor="ctr"/>
          <a:lstStyle/>
          <a:p>
            <a:pPr algn="ctr"/>
            <a:endParaRPr lang="zh-CN" altLang="en-US" dirty="0">
              <a:solidFill>
                <a:srgbClr val="FFFFFF"/>
              </a:solidFill>
              <a:latin typeface="Calibri" panose="020F0502020204030204" pitchFamily="34" charset="0"/>
              <a:ea typeface="宋体" panose="02010600030101010101" pitchFamily="2" charset="-122"/>
            </a:endParaRPr>
          </a:p>
        </p:txBody>
      </p:sp>
      <p:sp>
        <p:nvSpPr>
          <p:cNvPr id="5" name="矩形 4"/>
          <p:cNvSpPr/>
          <p:nvPr/>
        </p:nvSpPr>
        <p:spPr>
          <a:xfrm>
            <a:off x="11926888" y="3005138"/>
            <a:ext cx="265112" cy="1620837"/>
          </a:xfrm>
          <a:prstGeom prst="rect">
            <a:avLst/>
          </a:prstGeom>
          <a:solidFill>
            <a:srgbClr val="24569D"/>
          </a:solidFill>
          <a:ln w="25400">
            <a:noFill/>
          </a:ln>
        </p:spPr>
        <p:txBody>
          <a:bodyPr anchor="ctr"/>
          <a:lstStyle/>
          <a:p>
            <a:pPr algn="ctr"/>
            <a:endParaRPr lang="zh-CN" altLang="en-US" dirty="0">
              <a:solidFill>
                <a:srgbClr val="FFFFFF"/>
              </a:solidFill>
              <a:latin typeface="Calibri" panose="020F0502020204030204" pitchFamily="34" charset="0"/>
              <a:ea typeface="宋体" panose="02010600030101010101" pitchFamily="2" charset="-122"/>
            </a:endParaRPr>
          </a:p>
        </p:txBody>
      </p:sp>
      <p:sp>
        <p:nvSpPr>
          <p:cNvPr id="11" name="文本框 5"/>
          <p:cNvSpPr txBox="1"/>
          <p:nvPr/>
        </p:nvSpPr>
        <p:spPr>
          <a:xfrm>
            <a:off x="849313" y="1970088"/>
            <a:ext cx="10356850" cy="3324225"/>
          </a:xfrm>
          <a:prstGeom prst="rect">
            <a:avLst/>
          </a:prstGeom>
          <a:noFill/>
          <a:ln w="9525">
            <a:noFill/>
          </a:ln>
        </p:spPr>
        <p:txBody>
          <a:bodyPr>
            <a:spAutoFit/>
          </a:bodyPr>
          <a:lstStyle/>
          <a:p>
            <a:pPr>
              <a:lnSpc>
                <a:spcPct val="125000"/>
              </a:lnSpc>
            </a:pPr>
            <a:r>
              <a:rPr lang="en-US" altLang="zh-CN" sz="2800" dirty="0">
                <a:latin typeface="Verdana" panose="020B0604030504040204" pitchFamily="34" charset="0"/>
              </a:rPr>
              <a:t>#</a:t>
            </a:r>
            <a:r>
              <a:rPr lang="zh-CN" altLang="en-US" sz="2800" dirty="0">
                <a:latin typeface="Verdana" panose="020B0604030504040204" pitchFamily="34" charset="0"/>
              </a:rPr>
              <a:t>发票开具</a:t>
            </a:r>
            <a:r>
              <a:rPr lang="en-US" altLang="zh-CN" sz="2800" dirty="0">
                <a:latin typeface="Verdana" panose="020B0604030504040204" pitchFamily="34" charset="0"/>
              </a:rPr>
              <a:t>#</a:t>
            </a:r>
            <a:r>
              <a:rPr lang="zh-CN" altLang="en-US" sz="2800" dirty="0">
                <a:latin typeface="Verdana" panose="020B0604030504040204" pitchFamily="34" charset="0"/>
              </a:rPr>
              <a:t>（纯软件）</a:t>
            </a:r>
            <a:endParaRPr lang="en-US" altLang="zh-CN" sz="2800" dirty="0">
              <a:latin typeface="Verdana" panose="020B0604030504040204" pitchFamily="34" charset="0"/>
            </a:endParaRPr>
          </a:p>
          <a:p>
            <a:pPr>
              <a:lnSpc>
                <a:spcPct val="125000"/>
              </a:lnSpc>
            </a:pPr>
            <a:r>
              <a:rPr lang="en-US" altLang="zh-CN" sz="2800" dirty="0">
                <a:latin typeface="Verdana" panose="020B0604030504040204" pitchFamily="34" charset="0"/>
              </a:rPr>
              <a:t>1</a:t>
            </a:r>
            <a:r>
              <a:rPr lang="zh-CN" altLang="en-US" sz="2800" dirty="0">
                <a:latin typeface="Verdana" panose="020B0604030504040204" pitchFamily="34" charset="0"/>
              </a:rPr>
              <a:t>、纯软件：货物或应税劳务、服务名称栏次必须填写软件名称及版本号；软件名称及版本号必须与软件检测报告一致。</a:t>
            </a:r>
            <a:endParaRPr lang="en-US" altLang="zh-CN" sz="2800" dirty="0">
              <a:latin typeface="Verdana" panose="020B0604030504040204" pitchFamily="34" charset="0"/>
            </a:endParaRPr>
          </a:p>
          <a:p>
            <a:pPr>
              <a:lnSpc>
                <a:spcPct val="125000"/>
              </a:lnSpc>
            </a:pPr>
            <a:endParaRPr lang="en-US" altLang="zh-CN" sz="2800" dirty="0">
              <a:latin typeface="Verdana" panose="020B0604030504040204" pitchFamily="34" charset="0"/>
            </a:endParaRPr>
          </a:p>
          <a:p>
            <a:pPr>
              <a:lnSpc>
                <a:spcPct val="125000"/>
              </a:lnSpc>
            </a:pPr>
            <a:r>
              <a:rPr lang="en-US" altLang="zh-CN" sz="2800" dirty="0">
                <a:latin typeface="Verdana" panose="020B0604030504040204" pitchFamily="34" charset="0"/>
              </a:rPr>
              <a:t>2</a:t>
            </a:r>
            <a:r>
              <a:rPr lang="zh-CN" altLang="en-US" sz="2800" dirty="0">
                <a:latin typeface="Verdana" panose="020B0604030504040204" pitchFamily="34" charset="0"/>
              </a:rPr>
              <a:t>、嵌入式：在销售额发票的备注栏里注明软件产品名称，软件名称及版本号必须与软件检测报告一致。</a:t>
            </a:r>
            <a:endParaRPr lang="en-US" altLang="zh-CN" sz="2800" dirty="0">
              <a:latin typeface="Verdana" panose="020B0604030504040204" pitchFamily="34" charset="0"/>
            </a:endParaRPr>
          </a:p>
        </p:txBody>
      </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Scale>
                                      <p:cBhvr>
                                        <p:cTn id="7" dur="375" fill="hold">
                                          <p:stCondLst>
                                            <p:cond delay="0"/>
                                          </p:stCondLst>
                                        </p:cTn>
                                        <p:tgtEl>
                                          <p:spTgt spid="2"/>
                                        </p:tgtEl>
                                      </p:cBhvr>
                                      <p:from x="150000" y="150000"/>
                                      <p:to x="90000" y="90000"/>
                                    </p:animScale>
                                    <p:animScale>
                                      <p:cBhvr>
                                        <p:cTn id="8" dur="375" fill="hold">
                                          <p:stCondLst>
                                            <p:cond delay="375"/>
                                          </p:stCondLst>
                                        </p:cTn>
                                        <p:tgtEl>
                                          <p:spTgt spid="2"/>
                                        </p:tgtEl>
                                      </p:cBhvr>
                                      <p:from x="90000" y="90000"/>
                                      <p:to x="100000" y="100000"/>
                                    </p:animScale>
                                  </p:childTnLst>
                                </p:cTn>
                              </p:par>
                              <p:par>
                                <p:cTn id="9" presetID="10" presetClass="entr" presetSubtype="0" fill="hold" grpId="0" nodeType="withEffect">
                                  <p:stCondLst>
                                    <p:cond delay="175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par>
                                <p:cTn id="12" presetID="10" presetClass="entr" presetSubtype="0" fill="hold" grpId="0" nodeType="withEffect">
                                  <p:stCondLst>
                                    <p:cond delay="175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par>
                                <p:cTn id="15" presetID="42" presetClass="entr" presetSubtype="0" fill="hold" grpId="0" nodeType="withEffect">
                                  <p:stCondLst>
                                    <p:cond delay="200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anim calcmode="lin" valueType="num">
                                      <p:cBhvr>
                                        <p:cTn id="18" dur="500" fill="hold"/>
                                        <p:tgtEl>
                                          <p:spTgt spid="11"/>
                                        </p:tgtEl>
                                        <p:attrNameLst>
                                          <p:attrName>ppt_x</p:attrName>
                                        </p:attrNameLst>
                                      </p:cBhvr>
                                      <p:tavLst>
                                        <p:tav tm="0">
                                          <p:val>
                                            <p:strVal val="#ppt_x"/>
                                          </p:val>
                                        </p:tav>
                                        <p:tav tm="100000">
                                          <p:val>
                                            <p:strVal val="#ppt_x"/>
                                          </p:val>
                                        </p:tav>
                                      </p:tavLst>
                                    </p:anim>
                                    <p:anim calcmode="lin" valueType="num">
                                      <p:cBhvr>
                                        <p:cTn id="19" dur="5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06413" y="836613"/>
            <a:ext cx="3878262" cy="719137"/>
          </a:xfrm>
          <a:prstGeom prst="rect">
            <a:avLst/>
          </a:prstGeom>
          <a:noFill/>
          <a:ln w="9525">
            <a:noFill/>
          </a:ln>
        </p:spPr>
        <p:txBody>
          <a:bodyPr wrap="none">
            <a:spAutoFit/>
          </a:bodyPr>
          <a:lstStyle/>
          <a:p>
            <a:pPr>
              <a:lnSpc>
                <a:spcPct val="125000"/>
              </a:lnSpc>
            </a:pPr>
            <a:r>
              <a:rPr lang="zh-CN" altLang="en-US" sz="3600" dirty="0">
                <a:latin typeface="Verdana" panose="020B0604030504040204" pitchFamily="34" charset="0"/>
              </a:rPr>
              <a:t>三、</a:t>
            </a:r>
            <a:r>
              <a:rPr lang="zh-CN" altLang="en-US" sz="3600" dirty="0">
                <a:latin typeface="Verdana" panose="020B0604030504040204" pitchFamily="34" charset="0"/>
                <a:sym typeface="微软雅黑" panose="020B0503020204020204" pitchFamily="34" charset="-122"/>
              </a:rPr>
              <a:t>操作注意事项</a:t>
            </a:r>
          </a:p>
        </p:txBody>
      </p:sp>
      <p:sp>
        <p:nvSpPr>
          <p:cNvPr id="4" name="矩形 3"/>
          <p:cNvSpPr/>
          <p:nvPr/>
        </p:nvSpPr>
        <p:spPr>
          <a:xfrm>
            <a:off x="-23812" y="3005138"/>
            <a:ext cx="265112" cy="1620837"/>
          </a:xfrm>
          <a:prstGeom prst="rect">
            <a:avLst/>
          </a:prstGeom>
          <a:solidFill>
            <a:srgbClr val="24569D"/>
          </a:solidFill>
          <a:ln w="25400">
            <a:noFill/>
          </a:ln>
        </p:spPr>
        <p:txBody>
          <a:bodyPr anchor="ctr"/>
          <a:lstStyle/>
          <a:p>
            <a:pPr algn="ctr"/>
            <a:endParaRPr lang="zh-CN" altLang="en-US" dirty="0">
              <a:solidFill>
                <a:srgbClr val="FFFFFF"/>
              </a:solidFill>
              <a:latin typeface="Calibri" panose="020F0502020204030204" pitchFamily="34" charset="0"/>
              <a:ea typeface="宋体" panose="02010600030101010101" pitchFamily="2" charset="-122"/>
            </a:endParaRPr>
          </a:p>
        </p:txBody>
      </p:sp>
      <p:sp>
        <p:nvSpPr>
          <p:cNvPr id="5" name="矩形 4"/>
          <p:cNvSpPr/>
          <p:nvPr/>
        </p:nvSpPr>
        <p:spPr>
          <a:xfrm>
            <a:off x="11926888" y="3005138"/>
            <a:ext cx="265112" cy="1620837"/>
          </a:xfrm>
          <a:prstGeom prst="rect">
            <a:avLst/>
          </a:prstGeom>
          <a:solidFill>
            <a:srgbClr val="24569D"/>
          </a:solidFill>
          <a:ln w="25400">
            <a:noFill/>
          </a:ln>
        </p:spPr>
        <p:txBody>
          <a:bodyPr anchor="ctr"/>
          <a:lstStyle/>
          <a:p>
            <a:pPr algn="ctr"/>
            <a:endParaRPr lang="zh-CN" altLang="en-US" dirty="0">
              <a:solidFill>
                <a:srgbClr val="FFFFFF"/>
              </a:solidFill>
              <a:latin typeface="Calibri" panose="020F0502020204030204" pitchFamily="34" charset="0"/>
              <a:ea typeface="宋体" panose="02010600030101010101" pitchFamily="2" charset="-122"/>
            </a:endParaRPr>
          </a:p>
        </p:txBody>
      </p:sp>
      <p:sp>
        <p:nvSpPr>
          <p:cNvPr id="11" name="文本框 5"/>
          <p:cNvSpPr txBox="1"/>
          <p:nvPr/>
        </p:nvSpPr>
        <p:spPr>
          <a:xfrm>
            <a:off x="849313" y="1970088"/>
            <a:ext cx="10356850" cy="1708150"/>
          </a:xfrm>
          <a:prstGeom prst="rect">
            <a:avLst/>
          </a:prstGeom>
          <a:noFill/>
          <a:ln w="9525">
            <a:noFill/>
          </a:ln>
        </p:spPr>
        <p:txBody>
          <a:bodyPr>
            <a:spAutoFit/>
          </a:bodyPr>
          <a:lstStyle/>
          <a:p>
            <a:pPr>
              <a:lnSpc>
                <a:spcPct val="125000"/>
              </a:lnSpc>
            </a:pPr>
            <a:r>
              <a:rPr lang="en-US" altLang="zh-CN" sz="2800" dirty="0">
                <a:latin typeface="Verdana" panose="020B0604030504040204" pitchFamily="34" charset="0"/>
              </a:rPr>
              <a:t>#</a:t>
            </a:r>
            <a:r>
              <a:rPr lang="zh-CN" altLang="en-US" sz="2800" dirty="0">
                <a:latin typeface="Verdana" panose="020B0604030504040204" pitchFamily="34" charset="0"/>
              </a:rPr>
              <a:t>增值税申报</a:t>
            </a:r>
            <a:r>
              <a:rPr lang="en-US" altLang="zh-CN" sz="2800" dirty="0">
                <a:latin typeface="Verdana" panose="020B0604030504040204" pitchFamily="34" charset="0"/>
              </a:rPr>
              <a:t>#</a:t>
            </a:r>
          </a:p>
          <a:p>
            <a:pPr>
              <a:lnSpc>
                <a:spcPct val="125000"/>
              </a:lnSpc>
            </a:pPr>
            <a:r>
              <a:rPr lang="zh-CN" altLang="en-US" sz="2800" dirty="0">
                <a:latin typeface="Verdana" panose="020B0604030504040204" pitchFamily="34" charset="0"/>
              </a:rPr>
              <a:t>根据软件产品销售发票注明的金额填入主表与附表一即征即退项目栏次。</a:t>
            </a:r>
            <a:endParaRPr lang="en-US" altLang="zh-CN" sz="2800" dirty="0">
              <a:latin typeface="Verdana" panose="020B0604030504040204" pitchFamily="34" charset="0"/>
            </a:endParaRPr>
          </a:p>
        </p:txBody>
      </p:sp>
      <p:pic>
        <p:nvPicPr>
          <p:cNvPr id="46082" name="Picture 2"/>
          <p:cNvPicPr>
            <a:picLocks noChangeAspect="1"/>
          </p:cNvPicPr>
          <p:nvPr/>
        </p:nvPicPr>
        <p:blipFill>
          <a:blip r:embed="rId2"/>
          <a:stretch>
            <a:fillRect/>
          </a:stretch>
        </p:blipFill>
        <p:spPr>
          <a:xfrm>
            <a:off x="889000" y="4027488"/>
            <a:ext cx="5738813" cy="1979612"/>
          </a:xfrm>
          <a:prstGeom prst="rect">
            <a:avLst/>
          </a:prstGeom>
          <a:noFill/>
          <a:ln w="9525">
            <a:noFill/>
          </a:ln>
        </p:spPr>
      </p:pic>
      <p:pic>
        <p:nvPicPr>
          <p:cNvPr id="46083" name="Picture 3"/>
          <p:cNvPicPr>
            <a:picLocks noChangeAspect="1"/>
          </p:cNvPicPr>
          <p:nvPr/>
        </p:nvPicPr>
        <p:blipFill>
          <a:blip r:embed="rId3"/>
          <a:stretch>
            <a:fillRect/>
          </a:stretch>
        </p:blipFill>
        <p:spPr>
          <a:xfrm>
            <a:off x="6902450" y="4024313"/>
            <a:ext cx="4452938" cy="2025650"/>
          </a:xfrm>
          <a:prstGeom prst="rect">
            <a:avLst/>
          </a:prstGeom>
          <a:noFill/>
          <a:ln w="9525">
            <a:noFill/>
          </a:ln>
        </p:spPr>
      </p:pic>
      <p:pic>
        <p:nvPicPr>
          <p:cNvPr id="8" name="Picture 2"/>
          <p:cNvPicPr>
            <a:picLocks noChangeAspect="1"/>
          </p:cNvPicPr>
          <p:nvPr/>
        </p:nvPicPr>
        <p:blipFill>
          <a:blip r:embed="rId2"/>
          <a:stretch>
            <a:fillRect/>
          </a:stretch>
        </p:blipFill>
        <p:spPr>
          <a:xfrm>
            <a:off x="212725" y="1851025"/>
            <a:ext cx="11706225" cy="4040188"/>
          </a:xfrm>
          <a:prstGeom prst="rect">
            <a:avLst/>
          </a:prstGeom>
          <a:noFill/>
          <a:ln w="9525">
            <a:noFill/>
          </a:ln>
        </p:spPr>
      </p:pic>
      <p:sp>
        <p:nvSpPr>
          <p:cNvPr id="9" name="矩形 8"/>
          <p:cNvSpPr/>
          <p:nvPr/>
        </p:nvSpPr>
        <p:spPr>
          <a:xfrm flipH="1">
            <a:off x="9899650" y="1914525"/>
            <a:ext cx="1944688" cy="3103563"/>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pic>
        <p:nvPicPr>
          <p:cNvPr id="10" name="Picture 3"/>
          <p:cNvPicPr>
            <a:picLocks noChangeAspect="1"/>
          </p:cNvPicPr>
          <p:nvPr/>
        </p:nvPicPr>
        <p:blipFill>
          <a:blip r:embed="rId3"/>
          <a:stretch>
            <a:fillRect/>
          </a:stretch>
        </p:blipFill>
        <p:spPr>
          <a:xfrm>
            <a:off x="611188" y="1562100"/>
            <a:ext cx="10828337" cy="4924425"/>
          </a:xfrm>
          <a:prstGeom prst="rect">
            <a:avLst/>
          </a:prstGeom>
          <a:noFill/>
          <a:ln w="9525">
            <a:noFill/>
          </a:ln>
        </p:spPr>
      </p:pic>
      <p:sp>
        <p:nvSpPr>
          <p:cNvPr id="12" name="矩形 11"/>
          <p:cNvSpPr/>
          <p:nvPr/>
        </p:nvSpPr>
        <p:spPr>
          <a:xfrm flipH="1">
            <a:off x="1300163" y="5624513"/>
            <a:ext cx="10055225" cy="776288"/>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Scale>
                                      <p:cBhvr>
                                        <p:cTn id="7" dur="375" fill="hold">
                                          <p:stCondLst>
                                            <p:cond delay="0"/>
                                          </p:stCondLst>
                                        </p:cTn>
                                        <p:tgtEl>
                                          <p:spTgt spid="2"/>
                                        </p:tgtEl>
                                      </p:cBhvr>
                                      <p:from x="150000" y="150000"/>
                                      <p:to x="90000" y="90000"/>
                                    </p:animScale>
                                    <p:animScale>
                                      <p:cBhvr>
                                        <p:cTn id="8" dur="375" fill="hold">
                                          <p:stCondLst>
                                            <p:cond delay="375"/>
                                          </p:stCondLst>
                                        </p:cTn>
                                        <p:tgtEl>
                                          <p:spTgt spid="2"/>
                                        </p:tgtEl>
                                      </p:cBhvr>
                                      <p:from x="90000" y="90000"/>
                                      <p:to x="100000" y="100000"/>
                                    </p:animScale>
                                  </p:childTnLst>
                                </p:cTn>
                              </p:par>
                              <p:par>
                                <p:cTn id="9" presetID="10" presetClass="entr" presetSubtype="0" fill="hold" grpId="0" nodeType="withEffect">
                                  <p:stCondLst>
                                    <p:cond delay="175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par>
                                <p:cTn id="12" presetID="10" presetClass="entr" presetSubtype="0" fill="hold" grpId="0" nodeType="withEffect">
                                  <p:stCondLst>
                                    <p:cond delay="175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par>
                                <p:cTn id="15" presetID="42" presetClass="entr" presetSubtype="0" fill="hold" grpId="0" nodeType="withEffect">
                                  <p:stCondLst>
                                    <p:cond delay="200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anim calcmode="lin" valueType="num">
                                      <p:cBhvr>
                                        <p:cTn id="18" dur="500" fill="hold"/>
                                        <p:tgtEl>
                                          <p:spTgt spid="11"/>
                                        </p:tgtEl>
                                        <p:attrNameLst>
                                          <p:attrName>ppt_x</p:attrName>
                                        </p:attrNameLst>
                                      </p:cBhvr>
                                      <p:tavLst>
                                        <p:tav tm="0">
                                          <p:val>
                                            <p:strVal val="#ppt_x"/>
                                          </p:val>
                                        </p:tav>
                                        <p:tav tm="100000">
                                          <p:val>
                                            <p:strVal val="#ppt_x"/>
                                          </p:val>
                                        </p:tav>
                                      </p:tavLst>
                                    </p:anim>
                                    <p:anim calcmode="lin" valueType="num">
                                      <p:cBhvr>
                                        <p:cTn id="19" dur="500" fill="hold"/>
                                        <p:tgtEl>
                                          <p:spTgt spid="11"/>
                                        </p:tgtEl>
                                        <p:attrNameLst>
                                          <p:attrName>ppt_y</p:attrName>
                                        </p:attrNameLst>
                                      </p:cBhvr>
                                      <p:tavLst>
                                        <p:tav tm="0">
                                          <p:val>
                                            <p:strVal val="#ppt_y+.1"/>
                                          </p:val>
                                        </p:tav>
                                        <p:tav tm="100000">
                                          <p:val>
                                            <p:strVal val="#ppt_y"/>
                                          </p:val>
                                        </p:tav>
                                      </p:tavLst>
                                    </p:anim>
                                  </p:childTnLst>
                                </p:cTn>
                              </p:par>
                            </p:childTnLst>
                          </p:cTn>
                        </p:par>
                        <p:par>
                          <p:cTn id="20" fill="hold">
                            <p:stCondLst>
                              <p:cond delay="0"/>
                            </p:stCondLst>
                            <p:childTnLst>
                              <p:par>
                                <p:cTn id="21" presetID="3" presetClass="entr" presetSubtype="10" fill="hold" nodeType="afterEffect">
                                  <p:stCondLst>
                                    <p:cond delay="0"/>
                                  </p:stCondLst>
                                  <p:childTnLst>
                                    <p:set>
                                      <p:cBhvr>
                                        <p:cTn id="22" dur="1" fill="hold">
                                          <p:stCondLst>
                                            <p:cond delay="0"/>
                                          </p:stCondLst>
                                        </p:cTn>
                                        <p:tgtEl>
                                          <p:spTgt spid="46082"/>
                                        </p:tgtEl>
                                        <p:attrNameLst>
                                          <p:attrName>style.visibility</p:attrName>
                                        </p:attrNameLst>
                                      </p:cBhvr>
                                      <p:to>
                                        <p:strVal val="visible"/>
                                      </p:to>
                                    </p:set>
                                    <p:animEffect transition="in" filter="blinds(horizontal)">
                                      <p:cBhvr>
                                        <p:cTn id="23" dur="500"/>
                                        <p:tgtEl>
                                          <p:spTgt spid="46082"/>
                                        </p:tgtEl>
                                      </p:cBhvr>
                                    </p:animEffect>
                                  </p:childTnLst>
                                </p:cTn>
                              </p:par>
                              <p:par>
                                <p:cTn id="24" presetID="3" presetClass="entr" presetSubtype="10" fill="hold" nodeType="withEffect">
                                  <p:stCondLst>
                                    <p:cond delay="0"/>
                                  </p:stCondLst>
                                  <p:childTnLst>
                                    <p:set>
                                      <p:cBhvr>
                                        <p:cTn id="25" dur="1" fill="hold">
                                          <p:stCondLst>
                                            <p:cond delay="0"/>
                                          </p:stCondLst>
                                        </p:cTn>
                                        <p:tgtEl>
                                          <p:spTgt spid="46083"/>
                                        </p:tgtEl>
                                        <p:attrNameLst>
                                          <p:attrName>style.visibility</p:attrName>
                                        </p:attrNameLst>
                                      </p:cBhvr>
                                      <p:to>
                                        <p:strVal val="visible"/>
                                      </p:to>
                                    </p:set>
                                    <p:animEffect transition="in" filter="blinds(horizontal)">
                                      <p:cBhvr>
                                        <p:cTn id="26" dur="500"/>
                                        <p:tgtEl>
                                          <p:spTgt spid="46083"/>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box(in)">
                                      <p:cBhvr>
                                        <p:cTn id="31" dur="500"/>
                                        <p:tgtEl>
                                          <p:spTgt spid="9"/>
                                        </p:tgtEl>
                                      </p:cBhvr>
                                    </p:animEffect>
                                  </p:childTnLst>
                                </p:cTn>
                              </p:par>
                              <p:par>
                                <p:cTn id="32" presetID="4" presetClass="entr" presetSubtype="16" fill="hold" nodeType="with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box(in)">
                                      <p:cBhvr>
                                        <p:cTn id="34" dur="500"/>
                                        <p:tgtEl>
                                          <p:spTgt spid="8"/>
                                        </p:tgtEl>
                                      </p:cBhvr>
                                    </p:animEffect>
                                  </p:childTnLst>
                                </p:cTn>
                              </p:par>
                            </p:childTnLst>
                          </p:cTn>
                        </p:par>
                      </p:childTnLst>
                    </p:cTn>
                  </p:par>
                  <p:par>
                    <p:cTn id="35" fill="hold">
                      <p:stCondLst>
                        <p:cond delay="indefinite"/>
                      </p:stCondLst>
                      <p:childTnLst>
                        <p:par>
                          <p:cTn id="36" fill="hold">
                            <p:stCondLst>
                              <p:cond delay="0"/>
                            </p:stCondLst>
                            <p:childTnLst>
                              <p:par>
                                <p:cTn id="37" presetID="4" presetClass="exit" presetSubtype="16" fill="hold" grpId="1" nodeType="clickEffect">
                                  <p:stCondLst>
                                    <p:cond delay="0"/>
                                  </p:stCondLst>
                                  <p:childTnLst>
                                    <p:animEffect transition="out" filter="box(in)">
                                      <p:cBhvr>
                                        <p:cTn id="38" dur="500"/>
                                        <p:tgtEl>
                                          <p:spTgt spid="9"/>
                                        </p:tgtEl>
                                      </p:cBhvr>
                                    </p:animEffect>
                                    <p:set>
                                      <p:cBhvr>
                                        <p:cTn id="39" dur="1" fill="hold">
                                          <p:stCondLst>
                                            <p:cond delay="499"/>
                                          </p:stCondLst>
                                        </p:cTn>
                                        <p:tgtEl>
                                          <p:spTgt spid="9"/>
                                        </p:tgtEl>
                                        <p:attrNameLst>
                                          <p:attrName>style.visibility</p:attrName>
                                        </p:attrNameLst>
                                      </p:cBhvr>
                                      <p:to>
                                        <p:strVal val="hidden"/>
                                      </p:to>
                                    </p:set>
                                  </p:childTnLst>
                                </p:cTn>
                              </p:par>
                              <p:par>
                                <p:cTn id="40" presetID="4" presetClass="exit" presetSubtype="16" fill="hold" nodeType="withEffect">
                                  <p:stCondLst>
                                    <p:cond delay="0"/>
                                  </p:stCondLst>
                                  <p:childTnLst>
                                    <p:animEffect transition="out" filter="box(in)">
                                      <p:cBhvr>
                                        <p:cTn id="41" dur="500"/>
                                        <p:tgtEl>
                                          <p:spTgt spid="8"/>
                                        </p:tgtEl>
                                      </p:cBhvr>
                                    </p:animEffect>
                                    <p:set>
                                      <p:cBhvr>
                                        <p:cTn id="42" dur="1" fill="hold">
                                          <p:stCondLst>
                                            <p:cond delay="499"/>
                                          </p:stCondLst>
                                        </p:cTn>
                                        <p:tgtEl>
                                          <p:spTgt spid="8"/>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box(in)">
                                      <p:cBhvr>
                                        <p:cTn id="47" dur="500"/>
                                        <p:tgtEl>
                                          <p:spTgt spid="12"/>
                                        </p:tgtEl>
                                      </p:cBhvr>
                                    </p:animEffect>
                                  </p:childTnLst>
                                </p:cTn>
                              </p:par>
                              <p:par>
                                <p:cTn id="48" presetID="4" presetClass="entr" presetSubtype="16" fill="hold" nodeType="withEffect">
                                  <p:stCondLst>
                                    <p:cond delay="0"/>
                                  </p:stCondLst>
                                  <p:childTnLst>
                                    <p:set>
                                      <p:cBhvr>
                                        <p:cTn id="49" dur="1" fill="hold">
                                          <p:stCondLst>
                                            <p:cond delay="0"/>
                                          </p:stCondLst>
                                        </p:cTn>
                                        <p:tgtEl>
                                          <p:spTgt spid="10"/>
                                        </p:tgtEl>
                                        <p:attrNameLst>
                                          <p:attrName>style.visibility</p:attrName>
                                        </p:attrNameLst>
                                      </p:cBhvr>
                                      <p:to>
                                        <p:strVal val="visible"/>
                                      </p:to>
                                    </p:set>
                                    <p:animEffect transition="in" filter="box(in)">
                                      <p:cBhvr>
                                        <p:cTn id="50" dur="500"/>
                                        <p:tgtEl>
                                          <p:spTgt spid="10"/>
                                        </p:tgtEl>
                                      </p:cBhvr>
                                    </p:animEffect>
                                  </p:childTnLst>
                                </p:cTn>
                              </p:par>
                            </p:childTnLst>
                          </p:cTn>
                        </p:par>
                      </p:childTnLst>
                    </p:cTn>
                  </p:par>
                  <p:par>
                    <p:cTn id="51" fill="hold">
                      <p:stCondLst>
                        <p:cond delay="indefinite"/>
                      </p:stCondLst>
                      <p:childTnLst>
                        <p:par>
                          <p:cTn id="52" fill="hold">
                            <p:stCondLst>
                              <p:cond delay="0"/>
                            </p:stCondLst>
                            <p:childTnLst>
                              <p:par>
                                <p:cTn id="53" presetID="4" presetClass="exit" presetSubtype="16" fill="hold" grpId="1" nodeType="clickEffect">
                                  <p:stCondLst>
                                    <p:cond delay="0"/>
                                  </p:stCondLst>
                                  <p:childTnLst>
                                    <p:animEffect transition="out" filter="box(in)">
                                      <p:cBhvr>
                                        <p:cTn id="54" dur="500"/>
                                        <p:tgtEl>
                                          <p:spTgt spid="12"/>
                                        </p:tgtEl>
                                      </p:cBhvr>
                                    </p:animEffect>
                                    <p:set>
                                      <p:cBhvr>
                                        <p:cTn id="55" dur="1" fill="hold">
                                          <p:stCondLst>
                                            <p:cond delay="499"/>
                                          </p:stCondLst>
                                        </p:cTn>
                                        <p:tgtEl>
                                          <p:spTgt spid="12"/>
                                        </p:tgtEl>
                                        <p:attrNameLst>
                                          <p:attrName>style.visibility</p:attrName>
                                        </p:attrNameLst>
                                      </p:cBhvr>
                                      <p:to>
                                        <p:strVal val="hidden"/>
                                      </p:to>
                                    </p:set>
                                  </p:childTnLst>
                                </p:cTn>
                              </p:par>
                              <p:par>
                                <p:cTn id="56" presetID="4" presetClass="exit" presetSubtype="16" fill="hold" nodeType="withEffect">
                                  <p:stCondLst>
                                    <p:cond delay="0"/>
                                  </p:stCondLst>
                                  <p:childTnLst>
                                    <p:animEffect transition="out" filter="box(in)">
                                      <p:cBhvr>
                                        <p:cTn id="57" dur="500"/>
                                        <p:tgtEl>
                                          <p:spTgt spid="10"/>
                                        </p:tgtEl>
                                      </p:cBhvr>
                                    </p:animEffect>
                                    <p:set>
                                      <p:cBhvr>
                                        <p:cTn id="58"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11" grpId="0"/>
      <p:bldP spid="9" grpId="0" animBg="1"/>
      <p:bldP spid="9" grpId="1" animBg="1"/>
      <p:bldP spid="12" grpId="0" animBg="1"/>
      <p:bldP spid="12"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06413" y="836613"/>
            <a:ext cx="3878262" cy="719137"/>
          </a:xfrm>
          <a:prstGeom prst="rect">
            <a:avLst/>
          </a:prstGeom>
          <a:noFill/>
          <a:ln w="9525">
            <a:noFill/>
          </a:ln>
        </p:spPr>
        <p:txBody>
          <a:bodyPr wrap="none">
            <a:spAutoFit/>
          </a:bodyPr>
          <a:lstStyle/>
          <a:p>
            <a:pPr>
              <a:lnSpc>
                <a:spcPct val="125000"/>
              </a:lnSpc>
            </a:pPr>
            <a:r>
              <a:rPr lang="zh-CN" altLang="en-US" sz="3600" dirty="0">
                <a:latin typeface="Verdana" panose="020B0604030504040204" pitchFamily="34" charset="0"/>
              </a:rPr>
              <a:t>三、</a:t>
            </a:r>
            <a:r>
              <a:rPr lang="zh-CN" altLang="en-US" sz="3600" dirty="0">
                <a:latin typeface="Verdana" panose="020B0604030504040204" pitchFamily="34" charset="0"/>
                <a:sym typeface="微软雅黑" panose="020B0503020204020204" pitchFamily="34" charset="-122"/>
              </a:rPr>
              <a:t>操作注意事项</a:t>
            </a:r>
          </a:p>
        </p:txBody>
      </p:sp>
      <p:sp>
        <p:nvSpPr>
          <p:cNvPr id="4" name="矩形 3"/>
          <p:cNvSpPr/>
          <p:nvPr/>
        </p:nvSpPr>
        <p:spPr>
          <a:xfrm>
            <a:off x="-23812" y="3005138"/>
            <a:ext cx="265112" cy="1620837"/>
          </a:xfrm>
          <a:prstGeom prst="rect">
            <a:avLst/>
          </a:prstGeom>
          <a:solidFill>
            <a:srgbClr val="24569D"/>
          </a:solidFill>
          <a:ln w="25400">
            <a:noFill/>
          </a:ln>
        </p:spPr>
        <p:txBody>
          <a:bodyPr anchor="ctr"/>
          <a:lstStyle/>
          <a:p>
            <a:pPr algn="ctr"/>
            <a:endParaRPr lang="zh-CN" altLang="en-US" dirty="0">
              <a:solidFill>
                <a:srgbClr val="FFFFFF"/>
              </a:solidFill>
              <a:latin typeface="Calibri" panose="020F0502020204030204" pitchFamily="34" charset="0"/>
              <a:ea typeface="宋体" panose="02010600030101010101" pitchFamily="2" charset="-122"/>
            </a:endParaRPr>
          </a:p>
        </p:txBody>
      </p:sp>
      <p:sp>
        <p:nvSpPr>
          <p:cNvPr id="5" name="矩形 4"/>
          <p:cNvSpPr/>
          <p:nvPr/>
        </p:nvSpPr>
        <p:spPr>
          <a:xfrm>
            <a:off x="11926888" y="3005138"/>
            <a:ext cx="265112" cy="1620837"/>
          </a:xfrm>
          <a:prstGeom prst="rect">
            <a:avLst/>
          </a:prstGeom>
          <a:solidFill>
            <a:srgbClr val="24569D"/>
          </a:solidFill>
          <a:ln w="25400">
            <a:noFill/>
          </a:ln>
        </p:spPr>
        <p:txBody>
          <a:bodyPr anchor="ctr"/>
          <a:lstStyle/>
          <a:p>
            <a:pPr algn="ctr"/>
            <a:endParaRPr lang="zh-CN" altLang="en-US" dirty="0">
              <a:solidFill>
                <a:srgbClr val="FFFFFF"/>
              </a:solidFill>
              <a:latin typeface="Calibri" panose="020F0502020204030204" pitchFamily="34" charset="0"/>
              <a:ea typeface="宋体" panose="02010600030101010101" pitchFamily="2" charset="-122"/>
            </a:endParaRPr>
          </a:p>
        </p:txBody>
      </p:sp>
      <p:sp>
        <p:nvSpPr>
          <p:cNvPr id="11" name="文本框 5"/>
          <p:cNvSpPr txBox="1"/>
          <p:nvPr/>
        </p:nvSpPr>
        <p:spPr>
          <a:xfrm>
            <a:off x="849313" y="1970088"/>
            <a:ext cx="4870450" cy="2784475"/>
          </a:xfrm>
          <a:prstGeom prst="rect">
            <a:avLst/>
          </a:prstGeom>
          <a:noFill/>
          <a:ln w="9525">
            <a:noFill/>
          </a:ln>
        </p:spPr>
        <p:txBody>
          <a:bodyPr>
            <a:spAutoFit/>
          </a:bodyPr>
          <a:lstStyle/>
          <a:p>
            <a:pPr>
              <a:lnSpc>
                <a:spcPct val="125000"/>
              </a:lnSpc>
            </a:pPr>
            <a:r>
              <a:rPr lang="en-US" altLang="zh-CN" sz="2800" dirty="0">
                <a:latin typeface="Verdana" panose="020B0604030504040204" pitchFamily="34" charset="0"/>
              </a:rPr>
              <a:t>#</a:t>
            </a:r>
            <a:r>
              <a:rPr lang="zh-CN" altLang="en-US" sz="2800" dirty="0">
                <a:latin typeface="Verdana" panose="020B0604030504040204" pitchFamily="34" charset="0"/>
              </a:rPr>
              <a:t>计算表填写</a:t>
            </a:r>
            <a:r>
              <a:rPr lang="en-US" altLang="zh-CN" sz="2800" dirty="0">
                <a:latin typeface="Verdana" panose="020B0604030504040204" pitchFamily="34" charset="0"/>
              </a:rPr>
              <a:t>#</a:t>
            </a:r>
          </a:p>
          <a:p>
            <a:pPr>
              <a:lnSpc>
                <a:spcPct val="125000"/>
              </a:lnSpc>
            </a:pPr>
            <a:endParaRPr lang="en-US" altLang="zh-CN" sz="2800" dirty="0">
              <a:latin typeface="Verdana" panose="020B0604030504040204" pitchFamily="34" charset="0"/>
            </a:endParaRPr>
          </a:p>
          <a:p>
            <a:pPr>
              <a:lnSpc>
                <a:spcPct val="125000"/>
              </a:lnSpc>
            </a:pPr>
            <a:r>
              <a:rPr lang="zh-CN" altLang="en-US" sz="2800" dirty="0">
                <a:latin typeface="Verdana" panose="020B0604030504040204" pitchFamily="34" charset="0"/>
              </a:rPr>
              <a:t>按月汇总填写数据</a:t>
            </a:r>
            <a:endParaRPr lang="en-US" altLang="zh-CN" sz="2800" dirty="0">
              <a:latin typeface="Verdana" panose="020B0604030504040204" pitchFamily="34" charset="0"/>
            </a:endParaRPr>
          </a:p>
          <a:p>
            <a:pPr>
              <a:lnSpc>
                <a:spcPct val="125000"/>
              </a:lnSpc>
            </a:pPr>
            <a:r>
              <a:rPr lang="zh-CN" altLang="en-US" sz="2800" dirty="0">
                <a:latin typeface="Verdana" panose="020B0604030504040204" pitchFamily="34" charset="0"/>
              </a:rPr>
              <a:t>并且</a:t>
            </a:r>
            <a:endParaRPr lang="en-US" altLang="zh-CN" sz="2800" dirty="0">
              <a:latin typeface="Verdana" panose="020B0604030504040204" pitchFamily="34" charset="0"/>
            </a:endParaRPr>
          </a:p>
          <a:p>
            <a:pPr>
              <a:lnSpc>
                <a:spcPct val="125000"/>
              </a:lnSpc>
            </a:pPr>
            <a:r>
              <a:rPr lang="zh-CN" altLang="en-US" sz="2800" dirty="0">
                <a:latin typeface="Verdana" panose="020B0604030504040204" pitchFamily="34" charset="0"/>
              </a:rPr>
              <a:t>按软件分类填写数据</a:t>
            </a:r>
            <a:endParaRPr lang="en-US" altLang="zh-CN" sz="2800" dirty="0">
              <a:latin typeface="Verdana" panose="020B0604030504040204" pitchFamily="34" charset="0"/>
            </a:endParaRPr>
          </a:p>
        </p:txBody>
      </p:sp>
      <p:pic>
        <p:nvPicPr>
          <p:cNvPr id="47107" name="Picture 3"/>
          <p:cNvPicPr>
            <a:picLocks noChangeAspect="1"/>
          </p:cNvPicPr>
          <p:nvPr/>
        </p:nvPicPr>
        <p:blipFill>
          <a:blip r:embed="rId2"/>
          <a:stretch>
            <a:fillRect/>
          </a:stretch>
        </p:blipFill>
        <p:spPr>
          <a:xfrm>
            <a:off x="6178550" y="954088"/>
            <a:ext cx="4167188" cy="5602287"/>
          </a:xfrm>
          <a:prstGeom prst="rect">
            <a:avLst/>
          </a:prstGeom>
          <a:noFill/>
          <a:ln w="9525">
            <a:noFill/>
          </a:ln>
        </p:spPr>
      </p:pic>
      <p:pic>
        <p:nvPicPr>
          <p:cNvPr id="47108" name="Picture 4"/>
          <p:cNvPicPr>
            <a:picLocks noChangeAspect="1"/>
          </p:cNvPicPr>
          <p:nvPr/>
        </p:nvPicPr>
        <p:blipFill>
          <a:blip r:embed="rId3"/>
          <a:stretch>
            <a:fillRect/>
          </a:stretch>
        </p:blipFill>
        <p:spPr>
          <a:xfrm>
            <a:off x="1144588" y="1522413"/>
            <a:ext cx="9809162" cy="4645025"/>
          </a:xfrm>
          <a:prstGeom prst="rect">
            <a:avLst/>
          </a:prstGeom>
          <a:noFill/>
          <a:ln w="9525">
            <a:noFill/>
          </a:ln>
        </p:spPr>
      </p:pic>
      <p:sp>
        <p:nvSpPr>
          <p:cNvPr id="9" name="矩形 8"/>
          <p:cNvSpPr/>
          <p:nvPr/>
        </p:nvSpPr>
        <p:spPr>
          <a:xfrm flipH="1">
            <a:off x="7053263" y="3902075"/>
            <a:ext cx="3249613" cy="404813"/>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Scale>
                                      <p:cBhvr>
                                        <p:cTn id="7" dur="375" fill="hold">
                                          <p:stCondLst>
                                            <p:cond delay="0"/>
                                          </p:stCondLst>
                                        </p:cTn>
                                        <p:tgtEl>
                                          <p:spTgt spid="2"/>
                                        </p:tgtEl>
                                      </p:cBhvr>
                                      <p:from x="150000" y="150000"/>
                                      <p:to x="90000" y="90000"/>
                                    </p:animScale>
                                    <p:animScale>
                                      <p:cBhvr>
                                        <p:cTn id="8" dur="375" fill="hold">
                                          <p:stCondLst>
                                            <p:cond delay="375"/>
                                          </p:stCondLst>
                                        </p:cTn>
                                        <p:tgtEl>
                                          <p:spTgt spid="2"/>
                                        </p:tgtEl>
                                      </p:cBhvr>
                                      <p:from x="90000" y="90000"/>
                                      <p:to x="100000" y="100000"/>
                                    </p:animScale>
                                  </p:childTnLst>
                                </p:cTn>
                              </p:par>
                              <p:par>
                                <p:cTn id="9" presetID="10" presetClass="entr" presetSubtype="0" fill="hold" grpId="0" nodeType="withEffect">
                                  <p:stCondLst>
                                    <p:cond delay="175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par>
                                <p:cTn id="12" presetID="10" presetClass="entr" presetSubtype="0" fill="hold" grpId="0" nodeType="withEffect">
                                  <p:stCondLst>
                                    <p:cond delay="175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par>
                                <p:cTn id="15" presetID="42" presetClass="entr" presetSubtype="0" fill="hold" grpId="0" nodeType="withEffect">
                                  <p:stCondLst>
                                    <p:cond delay="200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anim calcmode="lin" valueType="num">
                                      <p:cBhvr>
                                        <p:cTn id="18" dur="500" fill="hold"/>
                                        <p:tgtEl>
                                          <p:spTgt spid="11"/>
                                        </p:tgtEl>
                                        <p:attrNameLst>
                                          <p:attrName>ppt_x</p:attrName>
                                        </p:attrNameLst>
                                      </p:cBhvr>
                                      <p:tavLst>
                                        <p:tav tm="0">
                                          <p:val>
                                            <p:strVal val="#ppt_x"/>
                                          </p:val>
                                        </p:tav>
                                        <p:tav tm="100000">
                                          <p:val>
                                            <p:strVal val="#ppt_x"/>
                                          </p:val>
                                        </p:tav>
                                      </p:tavLst>
                                    </p:anim>
                                    <p:anim calcmode="lin" valueType="num">
                                      <p:cBhvr>
                                        <p:cTn id="19" dur="500" fill="hold"/>
                                        <p:tgtEl>
                                          <p:spTgt spid="11"/>
                                        </p:tgtEl>
                                        <p:attrNameLst>
                                          <p:attrName>ppt_y</p:attrName>
                                        </p:attrNameLst>
                                      </p:cBhvr>
                                      <p:tavLst>
                                        <p:tav tm="0">
                                          <p:val>
                                            <p:strVal val="#ppt_y+.1"/>
                                          </p:val>
                                        </p:tav>
                                        <p:tav tm="100000">
                                          <p:val>
                                            <p:strVal val="#ppt_y"/>
                                          </p:val>
                                        </p:tav>
                                      </p:tavLst>
                                    </p:anim>
                                  </p:childTnLst>
                                </p:cTn>
                              </p:par>
                              <p:par>
                                <p:cTn id="20" presetID="4" presetClass="entr" presetSubtype="16" fill="hold" nodeType="withEffect">
                                  <p:stCondLst>
                                    <p:cond delay="2000"/>
                                  </p:stCondLst>
                                  <p:childTnLst>
                                    <p:set>
                                      <p:cBhvr>
                                        <p:cTn id="21" dur="1" fill="hold">
                                          <p:stCondLst>
                                            <p:cond delay="0"/>
                                          </p:stCondLst>
                                        </p:cTn>
                                        <p:tgtEl>
                                          <p:spTgt spid="47107"/>
                                        </p:tgtEl>
                                        <p:attrNameLst>
                                          <p:attrName>style.visibility</p:attrName>
                                        </p:attrNameLst>
                                      </p:cBhvr>
                                      <p:to>
                                        <p:strVal val="visible"/>
                                      </p:to>
                                    </p:set>
                                    <p:animEffect transition="in" filter="box(in)">
                                      <p:cBhvr>
                                        <p:cTn id="22" dur="500"/>
                                        <p:tgtEl>
                                          <p:spTgt spid="4710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ox(in)">
                                      <p:cBhvr>
                                        <p:cTn id="27" dur="500"/>
                                        <p:tgtEl>
                                          <p:spTgt spid="9"/>
                                        </p:tgtEl>
                                      </p:cBhvr>
                                    </p:animEffect>
                                  </p:childTnLst>
                                </p:cTn>
                              </p:par>
                              <p:par>
                                <p:cTn id="28" presetID="4" presetClass="entr" presetSubtype="16" fill="hold" nodeType="withEffect">
                                  <p:stCondLst>
                                    <p:cond delay="0"/>
                                  </p:stCondLst>
                                  <p:childTnLst>
                                    <p:set>
                                      <p:cBhvr>
                                        <p:cTn id="29" dur="1" fill="hold">
                                          <p:stCondLst>
                                            <p:cond delay="0"/>
                                          </p:stCondLst>
                                        </p:cTn>
                                        <p:tgtEl>
                                          <p:spTgt spid="47108"/>
                                        </p:tgtEl>
                                        <p:attrNameLst>
                                          <p:attrName>style.visibility</p:attrName>
                                        </p:attrNameLst>
                                      </p:cBhvr>
                                      <p:to>
                                        <p:strVal val="visible"/>
                                      </p:to>
                                    </p:set>
                                    <p:animEffect transition="in" filter="box(in)">
                                      <p:cBhvr>
                                        <p:cTn id="30" dur="500"/>
                                        <p:tgtEl>
                                          <p:spTgt spid="47108"/>
                                        </p:tgtEl>
                                      </p:cBhvr>
                                    </p:animEffect>
                                  </p:childTnLst>
                                </p:cTn>
                              </p:par>
                            </p:childTnLst>
                          </p:cTn>
                        </p:par>
                      </p:childTnLst>
                    </p:cTn>
                  </p:par>
                  <p:par>
                    <p:cTn id="31" fill="hold">
                      <p:stCondLst>
                        <p:cond delay="indefinite"/>
                      </p:stCondLst>
                      <p:childTnLst>
                        <p:par>
                          <p:cTn id="32" fill="hold">
                            <p:stCondLst>
                              <p:cond delay="0"/>
                            </p:stCondLst>
                            <p:childTnLst>
                              <p:par>
                                <p:cTn id="33" presetID="4" presetClass="exit" presetSubtype="16" fill="hold" grpId="1" nodeType="clickEffect">
                                  <p:stCondLst>
                                    <p:cond delay="0"/>
                                  </p:stCondLst>
                                  <p:childTnLst>
                                    <p:animEffect transition="out" filter="box(in)">
                                      <p:cBhvr>
                                        <p:cTn id="34" dur="500"/>
                                        <p:tgtEl>
                                          <p:spTgt spid="9"/>
                                        </p:tgtEl>
                                      </p:cBhvr>
                                    </p:animEffect>
                                    <p:set>
                                      <p:cBhvr>
                                        <p:cTn id="35" dur="1" fill="hold">
                                          <p:stCondLst>
                                            <p:cond delay="499"/>
                                          </p:stCondLst>
                                        </p:cTn>
                                        <p:tgtEl>
                                          <p:spTgt spid="9"/>
                                        </p:tgtEl>
                                        <p:attrNameLst>
                                          <p:attrName>style.visibility</p:attrName>
                                        </p:attrNameLst>
                                      </p:cBhvr>
                                      <p:to>
                                        <p:strVal val="hidden"/>
                                      </p:to>
                                    </p:set>
                                  </p:childTnLst>
                                </p:cTn>
                              </p:par>
                              <p:par>
                                <p:cTn id="36" presetID="4" presetClass="exit" presetSubtype="16" fill="hold" nodeType="withEffect">
                                  <p:stCondLst>
                                    <p:cond delay="0"/>
                                  </p:stCondLst>
                                  <p:childTnLst>
                                    <p:animEffect transition="out" filter="box(in)">
                                      <p:cBhvr>
                                        <p:cTn id="37" dur="500"/>
                                        <p:tgtEl>
                                          <p:spTgt spid="47108"/>
                                        </p:tgtEl>
                                      </p:cBhvr>
                                    </p:animEffect>
                                    <p:set>
                                      <p:cBhvr>
                                        <p:cTn id="38" dur="1" fill="hold">
                                          <p:stCondLst>
                                            <p:cond delay="499"/>
                                          </p:stCondLst>
                                        </p:cTn>
                                        <p:tgtEl>
                                          <p:spTgt spid="4710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11" grpId="0"/>
      <p:bldP spid="9" grpId="0" animBg="1"/>
      <p:bldP spid="9"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06413" y="836613"/>
            <a:ext cx="3878262" cy="719137"/>
          </a:xfrm>
          <a:prstGeom prst="rect">
            <a:avLst/>
          </a:prstGeom>
          <a:noFill/>
          <a:ln w="9525">
            <a:noFill/>
          </a:ln>
        </p:spPr>
        <p:txBody>
          <a:bodyPr wrap="none">
            <a:spAutoFit/>
          </a:bodyPr>
          <a:lstStyle/>
          <a:p>
            <a:pPr>
              <a:lnSpc>
                <a:spcPct val="125000"/>
              </a:lnSpc>
            </a:pPr>
            <a:r>
              <a:rPr lang="zh-CN" altLang="en-US" sz="3600" dirty="0">
                <a:latin typeface="Verdana" panose="020B0604030504040204" pitchFamily="34" charset="0"/>
              </a:rPr>
              <a:t>三、</a:t>
            </a:r>
            <a:r>
              <a:rPr lang="zh-CN" altLang="en-US" sz="3600" dirty="0">
                <a:latin typeface="Verdana" panose="020B0604030504040204" pitchFamily="34" charset="0"/>
                <a:sym typeface="微软雅黑" panose="020B0503020204020204" pitchFamily="34" charset="-122"/>
              </a:rPr>
              <a:t>操作注意事项</a:t>
            </a:r>
          </a:p>
        </p:txBody>
      </p:sp>
      <p:sp>
        <p:nvSpPr>
          <p:cNvPr id="4" name="矩形 3"/>
          <p:cNvSpPr/>
          <p:nvPr/>
        </p:nvSpPr>
        <p:spPr>
          <a:xfrm>
            <a:off x="-23812" y="3005138"/>
            <a:ext cx="265112" cy="1620837"/>
          </a:xfrm>
          <a:prstGeom prst="rect">
            <a:avLst/>
          </a:prstGeom>
          <a:solidFill>
            <a:srgbClr val="24569D"/>
          </a:solidFill>
          <a:ln w="25400">
            <a:noFill/>
          </a:ln>
        </p:spPr>
        <p:txBody>
          <a:bodyPr anchor="ctr"/>
          <a:lstStyle/>
          <a:p>
            <a:pPr algn="ctr"/>
            <a:endParaRPr lang="zh-CN" altLang="en-US" dirty="0">
              <a:solidFill>
                <a:srgbClr val="FFFFFF"/>
              </a:solidFill>
              <a:latin typeface="Calibri" panose="020F0502020204030204" pitchFamily="34" charset="0"/>
              <a:ea typeface="宋体" panose="02010600030101010101" pitchFamily="2" charset="-122"/>
            </a:endParaRPr>
          </a:p>
        </p:txBody>
      </p:sp>
      <p:sp>
        <p:nvSpPr>
          <p:cNvPr id="5" name="矩形 4"/>
          <p:cNvSpPr/>
          <p:nvPr/>
        </p:nvSpPr>
        <p:spPr>
          <a:xfrm>
            <a:off x="11926888" y="3005138"/>
            <a:ext cx="265112" cy="1620837"/>
          </a:xfrm>
          <a:prstGeom prst="rect">
            <a:avLst/>
          </a:prstGeom>
          <a:solidFill>
            <a:srgbClr val="24569D"/>
          </a:solidFill>
          <a:ln w="25400">
            <a:noFill/>
          </a:ln>
        </p:spPr>
        <p:txBody>
          <a:bodyPr anchor="ctr"/>
          <a:lstStyle/>
          <a:p>
            <a:pPr algn="ctr"/>
            <a:endParaRPr lang="zh-CN" altLang="en-US" dirty="0">
              <a:solidFill>
                <a:srgbClr val="FFFFFF"/>
              </a:solidFill>
              <a:latin typeface="Calibri" panose="020F0502020204030204" pitchFamily="34" charset="0"/>
              <a:ea typeface="宋体" panose="02010600030101010101" pitchFamily="2" charset="-122"/>
            </a:endParaRPr>
          </a:p>
        </p:txBody>
      </p:sp>
      <p:sp>
        <p:nvSpPr>
          <p:cNvPr id="11" name="文本框 5"/>
          <p:cNvSpPr txBox="1"/>
          <p:nvPr/>
        </p:nvSpPr>
        <p:spPr>
          <a:xfrm>
            <a:off x="849313" y="1970088"/>
            <a:ext cx="4870450" cy="2246312"/>
          </a:xfrm>
          <a:prstGeom prst="rect">
            <a:avLst/>
          </a:prstGeom>
          <a:noFill/>
          <a:ln w="9525">
            <a:noFill/>
          </a:ln>
        </p:spPr>
        <p:txBody>
          <a:bodyPr>
            <a:spAutoFit/>
          </a:bodyPr>
          <a:lstStyle/>
          <a:p>
            <a:pPr>
              <a:lnSpc>
                <a:spcPct val="125000"/>
              </a:lnSpc>
            </a:pPr>
            <a:r>
              <a:rPr lang="en-US" altLang="zh-CN" sz="2800" dirty="0">
                <a:latin typeface="Verdana" panose="020B0604030504040204" pitchFamily="34" charset="0"/>
              </a:rPr>
              <a:t>#</a:t>
            </a:r>
            <a:r>
              <a:rPr lang="zh-CN" altLang="en-US" sz="2800" dirty="0">
                <a:latin typeface="Verdana" panose="020B0604030504040204" pitchFamily="34" charset="0"/>
              </a:rPr>
              <a:t>计算表填写</a:t>
            </a:r>
            <a:r>
              <a:rPr lang="en-US" altLang="zh-CN" sz="2800" dirty="0">
                <a:latin typeface="Verdana" panose="020B0604030504040204" pitchFamily="34" charset="0"/>
              </a:rPr>
              <a:t>#</a:t>
            </a:r>
          </a:p>
          <a:p>
            <a:pPr>
              <a:lnSpc>
                <a:spcPct val="125000"/>
              </a:lnSpc>
            </a:pPr>
            <a:endParaRPr lang="en-US" altLang="zh-CN" sz="2800" dirty="0">
              <a:latin typeface="Verdana" panose="020B0604030504040204" pitchFamily="34" charset="0"/>
            </a:endParaRPr>
          </a:p>
          <a:p>
            <a:pPr>
              <a:lnSpc>
                <a:spcPct val="125000"/>
              </a:lnSpc>
            </a:pPr>
            <a:r>
              <a:rPr lang="zh-CN" altLang="en-US" sz="2800" dirty="0">
                <a:latin typeface="Verdana" panose="020B0604030504040204" pitchFamily="34" charset="0"/>
              </a:rPr>
              <a:t>一年计算填写一次</a:t>
            </a:r>
            <a:endParaRPr lang="en-US" altLang="zh-CN" sz="2800" dirty="0">
              <a:latin typeface="Verdana" panose="020B0604030504040204" pitchFamily="34" charset="0"/>
            </a:endParaRPr>
          </a:p>
          <a:p>
            <a:pPr>
              <a:lnSpc>
                <a:spcPct val="125000"/>
              </a:lnSpc>
            </a:pPr>
            <a:r>
              <a:rPr lang="zh-CN" altLang="en-US" sz="2800" dirty="0">
                <a:latin typeface="Verdana" panose="020B0604030504040204" pitchFamily="34" charset="0"/>
              </a:rPr>
              <a:t>软件产品进项税额</a:t>
            </a:r>
            <a:endParaRPr lang="en-US" altLang="zh-CN" sz="2800" dirty="0">
              <a:latin typeface="Verdana" panose="020B0604030504040204" pitchFamily="34" charset="0"/>
            </a:endParaRPr>
          </a:p>
        </p:txBody>
      </p:sp>
      <p:pic>
        <p:nvPicPr>
          <p:cNvPr id="47107" name="Picture 3"/>
          <p:cNvPicPr>
            <a:picLocks noChangeAspect="1"/>
          </p:cNvPicPr>
          <p:nvPr/>
        </p:nvPicPr>
        <p:blipFill>
          <a:blip r:embed="rId2"/>
          <a:stretch>
            <a:fillRect/>
          </a:stretch>
        </p:blipFill>
        <p:spPr>
          <a:xfrm>
            <a:off x="6178550" y="954088"/>
            <a:ext cx="4167188" cy="5602287"/>
          </a:xfrm>
          <a:prstGeom prst="rect">
            <a:avLst/>
          </a:prstGeom>
          <a:noFill/>
          <a:ln w="9525">
            <a:noFill/>
          </a:ln>
        </p:spPr>
      </p:pic>
      <p:sp>
        <p:nvSpPr>
          <p:cNvPr id="10" name="矩形 9"/>
          <p:cNvSpPr/>
          <p:nvPr/>
        </p:nvSpPr>
        <p:spPr>
          <a:xfrm flipH="1">
            <a:off x="6329363" y="4241800"/>
            <a:ext cx="3835400" cy="203200"/>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pic>
        <p:nvPicPr>
          <p:cNvPr id="48131" name="Picture 3"/>
          <p:cNvPicPr>
            <a:picLocks noChangeAspect="1"/>
          </p:cNvPicPr>
          <p:nvPr/>
        </p:nvPicPr>
        <p:blipFill>
          <a:blip r:embed="rId3"/>
          <a:stretch>
            <a:fillRect/>
          </a:stretch>
        </p:blipFill>
        <p:spPr>
          <a:xfrm>
            <a:off x="434975" y="2222500"/>
            <a:ext cx="11276013" cy="3476625"/>
          </a:xfrm>
          <a:prstGeom prst="rect">
            <a:avLst/>
          </a:prstGeom>
          <a:noFill/>
          <a:ln w="9525">
            <a:noFill/>
          </a:ln>
        </p:spPr>
      </p:pic>
      <p:sp>
        <p:nvSpPr>
          <p:cNvPr id="12" name="矩形 11"/>
          <p:cNvSpPr/>
          <p:nvPr/>
        </p:nvSpPr>
        <p:spPr>
          <a:xfrm flipH="1">
            <a:off x="514350" y="4103688"/>
            <a:ext cx="11180763" cy="649288"/>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Scale>
                                      <p:cBhvr>
                                        <p:cTn id="7" dur="375" fill="hold">
                                          <p:stCondLst>
                                            <p:cond delay="0"/>
                                          </p:stCondLst>
                                        </p:cTn>
                                        <p:tgtEl>
                                          <p:spTgt spid="2"/>
                                        </p:tgtEl>
                                      </p:cBhvr>
                                      <p:from x="150000" y="150000"/>
                                      <p:to x="90000" y="90000"/>
                                    </p:animScale>
                                    <p:animScale>
                                      <p:cBhvr>
                                        <p:cTn id="8" dur="375" fill="hold">
                                          <p:stCondLst>
                                            <p:cond delay="375"/>
                                          </p:stCondLst>
                                        </p:cTn>
                                        <p:tgtEl>
                                          <p:spTgt spid="2"/>
                                        </p:tgtEl>
                                      </p:cBhvr>
                                      <p:from x="90000" y="90000"/>
                                      <p:to x="100000" y="100000"/>
                                    </p:animScale>
                                  </p:childTnLst>
                                </p:cTn>
                              </p:par>
                              <p:par>
                                <p:cTn id="9" presetID="10" presetClass="entr" presetSubtype="0" fill="hold" grpId="0" nodeType="withEffect">
                                  <p:stCondLst>
                                    <p:cond delay="175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par>
                                <p:cTn id="12" presetID="10" presetClass="entr" presetSubtype="0" fill="hold" grpId="0" nodeType="withEffect">
                                  <p:stCondLst>
                                    <p:cond delay="175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par>
                                <p:cTn id="15" presetID="42" presetClass="entr" presetSubtype="0" fill="hold" grpId="0" nodeType="withEffect">
                                  <p:stCondLst>
                                    <p:cond delay="200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anim calcmode="lin" valueType="num">
                                      <p:cBhvr>
                                        <p:cTn id="18" dur="500" fill="hold"/>
                                        <p:tgtEl>
                                          <p:spTgt spid="11"/>
                                        </p:tgtEl>
                                        <p:attrNameLst>
                                          <p:attrName>ppt_x</p:attrName>
                                        </p:attrNameLst>
                                      </p:cBhvr>
                                      <p:tavLst>
                                        <p:tav tm="0">
                                          <p:val>
                                            <p:strVal val="#ppt_x"/>
                                          </p:val>
                                        </p:tav>
                                        <p:tav tm="100000">
                                          <p:val>
                                            <p:strVal val="#ppt_x"/>
                                          </p:val>
                                        </p:tav>
                                      </p:tavLst>
                                    </p:anim>
                                    <p:anim calcmode="lin" valueType="num">
                                      <p:cBhvr>
                                        <p:cTn id="19" dur="500" fill="hold"/>
                                        <p:tgtEl>
                                          <p:spTgt spid="11"/>
                                        </p:tgtEl>
                                        <p:attrNameLst>
                                          <p:attrName>ppt_y</p:attrName>
                                        </p:attrNameLst>
                                      </p:cBhvr>
                                      <p:tavLst>
                                        <p:tav tm="0">
                                          <p:val>
                                            <p:strVal val="#ppt_y+.1"/>
                                          </p:val>
                                        </p:tav>
                                        <p:tav tm="100000">
                                          <p:val>
                                            <p:strVal val="#ppt_y"/>
                                          </p:val>
                                        </p:tav>
                                      </p:tavLst>
                                    </p:anim>
                                  </p:childTnLst>
                                </p:cTn>
                              </p:par>
                              <p:par>
                                <p:cTn id="20" presetID="4" presetClass="entr" presetSubtype="16" fill="hold" nodeType="withEffect">
                                  <p:stCondLst>
                                    <p:cond delay="2000"/>
                                  </p:stCondLst>
                                  <p:childTnLst>
                                    <p:set>
                                      <p:cBhvr>
                                        <p:cTn id="21" dur="1" fill="hold">
                                          <p:stCondLst>
                                            <p:cond delay="0"/>
                                          </p:stCondLst>
                                        </p:cTn>
                                        <p:tgtEl>
                                          <p:spTgt spid="47107"/>
                                        </p:tgtEl>
                                        <p:attrNameLst>
                                          <p:attrName>style.visibility</p:attrName>
                                        </p:attrNameLst>
                                      </p:cBhvr>
                                      <p:to>
                                        <p:strVal val="visible"/>
                                      </p:to>
                                    </p:set>
                                    <p:animEffect transition="in" filter="box(in)">
                                      <p:cBhvr>
                                        <p:cTn id="22" dur="500"/>
                                        <p:tgtEl>
                                          <p:spTgt spid="4710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ox(in)">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12"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strips(downLeft)">
                                      <p:cBhvr>
                                        <p:cTn id="32" dur="500"/>
                                        <p:tgtEl>
                                          <p:spTgt spid="12"/>
                                        </p:tgtEl>
                                      </p:cBhvr>
                                    </p:animEffect>
                                  </p:childTnLst>
                                </p:cTn>
                              </p:par>
                              <p:par>
                                <p:cTn id="33" presetID="18" presetClass="entr" presetSubtype="12" fill="hold" nodeType="withEffect">
                                  <p:stCondLst>
                                    <p:cond delay="0"/>
                                  </p:stCondLst>
                                  <p:childTnLst>
                                    <p:set>
                                      <p:cBhvr>
                                        <p:cTn id="34" dur="1" fill="hold">
                                          <p:stCondLst>
                                            <p:cond delay="0"/>
                                          </p:stCondLst>
                                        </p:cTn>
                                        <p:tgtEl>
                                          <p:spTgt spid="48131"/>
                                        </p:tgtEl>
                                        <p:attrNameLst>
                                          <p:attrName>style.visibility</p:attrName>
                                        </p:attrNameLst>
                                      </p:cBhvr>
                                      <p:to>
                                        <p:strVal val="visible"/>
                                      </p:to>
                                    </p:set>
                                    <p:animEffect transition="in" filter="strips(downLeft)">
                                      <p:cBhvr>
                                        <p:cTn id="35" dur="500"/>
                                        <p:tgtEl>
                                          <p:spTgt spid="48131"/>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xit" presetSubtype="16" fill="hold" grpId="1" nodeType="clickEffect">
                                  <p:stCondLst>
                                    <p:cond delay="0"/>
                                  </p:stCondLst>
                                  <p:childTnLst>
                                    <p:animEffect transition="out" filter="box(in)">
                                      <p:cBhvr>
                                        <p:cTn id="39" dur="500"/>
                                        <p:tgtEl>
                                          <p:spTgt spid="12"/>
                                        </p:tgtEl>
                                      </p:cBhvr>
                                    </p:animEffect>
                                    <p:set>
                                      <p:cBhvr>
                                        <p:cTn id="40" dur="1" fill="hold">
                                          <p:stCondLst>
                                            <p:cond delay="499"/>
                                          </p:stCondLst>
                                        </p:cTn>
                                        <p:tgtEl>
                                          <p:spTgt spid="12"/>
                                        </p:tgtEl>
                                        <p:attrNameLst>
                                          <p:attrName>style.visibility</p:attrName>
                                        </p:attrNameLst>
                                      </p:cBhvr>
                                      <p:to>
                                        <p:strVal val="hidden"/>
                                      </p:to>
                                    </p:set>
                                  </p:childTnLst>
                                </p:cTn>
                              </p:par>
                              <p:par>
                                <p:cTn id="41" presetID="4" presetClass="exit" presetSubtype="16" fill="hold" nodeType="withEffect">
                                  <p:stCondLst>
                                    <p:cond delay="0"/>
                                  </p:stCondLst>
                                  <p:childTnLst>
                                    <p:animEffect transition="out" filter="box(in)">
                                      <p:cBhvr>
                                        <p:cTn id="42" dur="500"/>
                                        <p:tgtEl>
                                          <p:spTgt spid="48131"/>
                                        </p:tgtEl>
                                      </p:cBhvr>
                                    </p:animEffect>
                                    <p:set>
                                      <p:cBhvr>
                                        <p:cTn id="43" dur="1" fill="hold">
                                          <p:stCondLst>
                                            <p:cond delay="499"/>
                                          </p:stCondLst>
                                        </p:cTn>
                                        <p:tgtEl>
                                          <p:spTgt spid="4813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11" grpId="0"/>
      <p:bldP spid="10" grpId="0" animBg="1"/>
      <p:bldP spid="12" grpId="0" animBg="1"/>
      <p:bldP spid="12"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5"/>
          <p:cNvGrpSpPr/>
          <p:nvPr/>
        </p:nvGrpSpPr>
        <p:grpSpPr>
          <a:xfrm rot="2378351">
            <a:off x="1906588" y="-1692275"/>
            <a:ext cx="9736137" cy="9248775"/>
            <a:chOff x="2975829" y="739198"/>
            <a:chExt cx="6590868" cy="6260822"/>
          </a:xfrm>
        </p:grpSpPr>
        <p:sp>
          <p:nvSpPr>
            <p:cNvPr id="7" name="等腰三角形 6"/>
            <p:cNvSpPr/>
            <p:nvPr/>
          </p:nvSpPr>
          <p:spPr>
            <a:xfrm>
              <a:off x="2975604" y="738990"/>
              <a:ext cx="6240531" cy="5379622"/>
            </a:xfrm>
            <a:prstGeom prst="triangle">
              <a:avLst/>
            </a:prstGeom>
            <a:noFill/>
            <a:ln w="25400">
              <a:solidFill>
                <a:schemeClr val="tx1">
                  <a:alpha val="33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8" name="等腰三角形 7"/>
            <p:cNvSpPr/>
            <p:nvPr/>
          </p:nvSpPr>
          <p:spPr>
            <a:xfrm rot="3600000">
              <a:off x="3745803" y="1185942"/>
              <a:ext cx="6240404" cy="5379730"/>
            </a:xfrm>
            <a:prstGeom prst="triangle">
              <a:avLst/>
            </a:prstGeom>
            <a:noFill/>
            <a:ln w="25400">
              <a:solidFill>
                <a:schemeClr val="tx1">
                  <a:alpha val="33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grpSp>
      <p:sp>
        <p:nvSpPr>
          <p:cNvPr id="3" name="文本框 2"/>
          <p:cNvSpPr txBox="1"/>
          <p:nvPr/>
        </p:nvSpPr>
        <p:spPr>
          <a:xfrm>
            <a:off x="3255963" y="2206625"/>
            <a:ext cx="5680075" cy="2216150"/>
          </a:xfrm>
          <a:prstGeom prst="rect">
            <a:avLst/>
          </a:prstGeom>
          <a:noFill/>
          <a:ln w="9525">
            <a:noFill/>
          </a:ln>
        </p:spPr>
        <p:txBody>
          <a:bodyPr wrap="none">
            <a:spAutoFit/>
          </a:bodyPr>
          <a:lstStyle/>
          <a:p>
            <a:r>
              <a:rPr lang="en-US" altLang="zh-CN" sz="13800" dirty="0">
                <a:solidFill>
                  <a:srgbClr val="24569D"/>
                </a:solidFill>
                <a:latin typeface="Impact" panose="020B0806030902050204" pitchFamily="34" charset="0"/>
              </a:rPr>
              <a:t>THANKS</a:t>
            </a:r>
            <a:endParaRPr lang="zh-CN" altLang="en-US" sz="13800" dirty="0">
              <a:solidFill>
                <a:srgbClr val="24569D"/>
              </a:solidFill>
              <a:latin typeface="Impact" panose="020B0806030902050204" pitchFamily="34" charset="0"/>
            </a:endParaRPr>
          </a:p>
        </p:txBody>
      </p:sp>
      <p:sp>
        <p:nvSpPr>
          <p:cNvPr id="10" name="文本框 9"/>
          <p:cNvSpPr txBox="1"/>
          <p:nvPr/>
        </p:nvSpPr>
        <p:spPr>
          <a:xfrm>
            <a:off x="4481513" y="4203700"/>
            <a:ext cx="3262312" cy="461963"/>
          </a:xfrm>
          <a:prstGeom prst="rect">
            <a:avLst/>
          </a:prstGeom>
          <a:noFill/>
          <a:ln w="9525">
            <a:noFill/>
          </a:ln>
        </p:spPr>
        <p:txBody>
          <a:bodyPr wrap="none">
            <a:spAutoFit/>
          </a:bodyPr>
          <a:lstStyle/>
          <a:p>
            <a:r>
              <a:rPr lang="zh-CN" altLang="en-US" sz="2400" dirty="0">
                <a:latin typeface="微软雅黑" panose="020B0503020204020204" pitchFamily="34" charset="-122"/>
              </a:rPr>
              <a:t>软件产品税收优惠培训</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entr" presetSubtype="0" fill="hold" grpId="0" nodeType="withEffect">
                                  <p:stCondLst>
                                    <p:cond delay="500"/>
                                  </p:stCondLst>
                                  <p:iterate type="lt">
                                    <p:tmPct val="10000"/>
                                  </p:iterate>
                                  <p:childTnLst>
                                    <p:set>
                                      <p:cBhvr>
                                        <p:cTn id="6" dur="1" fill="hold">
                                          <p:stCondLst>
                                            <p:cond delay="0"/>
                                          </p:stCondLst>
                                        </p:cTn>
                                        <p:tgtEl>
                                          <p:spTgt spid="3"/>
                                        </p:tgtEl>
                                        <p:attrNameLst>
                                          <p:attrName>style.visibility</p:attrName>
                                        </p:attrNameLst>
                                      </p:cBhvr>
                                      <p:to>
                                        <p:strVal val="visible"/>
                                      </p:to>
                                    </p:set>
                                    <p:animScale>
                                      <p:cBhvr>
                                        <p:cTn id="7" dur="375" fill="hold">
                                          <p:stCondLst>
                                            <p:cond delay="0"/>
                                          </p:stCondLst>
                                        </p:cTn>
                                        <p:tgtEl>
                                          <p:spTgt spid="3"/>
                                        </p:tgtEl>
                                      </p:cBhvr>
                                      <p:from x="150000" y="150000"/>
                                      <p:to x="90000" y="90000"/>
                                    </p:animScale>
                                    <p:animScale>
                                      <p:cBhvr>
                                        <p:cTn id="8" dur="375" fill="hold">
                                          <p:stCondLst>
                                            <p:cond delay="375"/>
                                          </p:stCondLst>
                                        </p:cTn>
                                        <p:tgtEl>
                                          <p:spTgt spid="3"/>
                                        </p:tgtEl>
                                      </p:cBhvr>
                                      <p:from x="90000" y="90000"/>
                                      <p:to x="100000" y="100000"/>
                                    </p:animScale>
                                  </p:childTnLst>
                                </p:cTn>
                              </p:par>
                              <p:par>
                                <p:cTn id="9" presetID="10" presetClass="entr" presetSubtype="0" fill="hold" grpId="0" nodeType="withEffect">
                                  <p:stCondLst>
                                    <p:cond delay="500"/>
                                  </p:stCondLst>
                                  <p:iterate type="lt">
                                    <p:tmPct val="10000"/>
                                  </p:iterate>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par>
                                <p:cTn id="12" presetID="1" presetClass="entr" presetSubtype="0" fill="hold" nodeType="withEffect">
                                  <p:stCondLst>
                                    <p:cond delay="500"/>
                                  </p:stCondLst>
                                  <p:childTnLst>
                                    <p:set>
                                      <p:cBhvr>
                                        <p:cTn id="13" dur="1" fill="hold">
                                          <p:stCondLst>
                                            <p:cond delay="0"/>
                                          </p:stCondLst>
                                        </p:cTn>
                                        <p:tgtEl>
                                          <p:spTgt spid="2"/>
                                        </p:tgtEl>
                                        <p:attrNameLst>
                                          <p:attrName>style.visibility</p:attrName>
                                        </p:attrNameLst>
                                      </p:cBhvr>
                                      <p:to>
                                        <p:strVal val="visible"/>
                                      </p:to>
                                    </p:set>
                                  </p:childTnLst>
                                </p:cTn>
                              </p:par>
                              <p:par>
                                <p:cTn id="14" presetID="8" presetClass="emph" presetSubtype="0" fill="hold" nodeType="withEffect">
                                  <p:stCondLst>
                                    <p:cond delay="500"/>
                                  </p:stCondLst>
                                  <p:childTnLst>
                                    <p:animRot by="5400000">
                                      <p:cBhvr>
                                        <p:cTn id="15" dur="10" fill="hold"/>
                                        <p:tgtEl>
                                          <p:spTgt spid="2"/>
                                        </p:tgtEl>
                                        <p:attrNameLst>
                                          <p:attrName>r</p:attrName>
                                        </p:attrNameLst>
                                      </p:cBhvr>
                                    </p:animRot>
                                  </p:childTnLst>
                                </p:cTn>
                              </p:par>
                              <p:par>
                                <p:cTn id="16" presetID="8" presetClass="emph" presetSubtype="0" decel="100000" fill="hold" nodeType="withEffect">
                                  <p:stCondLst>
                                    <p:cond delay="500"/>
                                  </p:stCondLst>
                                  <p:childTnLst>
                                    <p:animRot by="-5400000">
                                      <p:cBhvr>
                                        <p:cTn id="17" dur="1500" fill="hold"/>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_矩形 3"/>
          <p:cNvSpPr/>
          <p:nvPr>
            <p:custDataLst>
              <p:tags r:id="rId1"/>
            </p:custDataLst>
          </p:nvPr>
        </p:nvSpPr>
        <p:spPr>
          <a:xfrm>
            <a:off x="0" y="0"/>
            <a:ext cx="3798888" cy="6858000"/>
          </a:xfrm>
          <a:prstGeom prst="rect">
            <a:avLst/>
          </a:prstGeom>
          <a:solidFill>
            <a:srgbClr val="24569D"/>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zh-CN" altLang="en-US" sz="6000" b="0" i="0" u="none" strike="noStrike" kern="1200" cap="none" spc="0" normalizeH="0" baseline="0" noProof="1">
                <a:ln>
                  <a:noFill/>
                </a:ln>
                <a:solidFill>
                  <a:schemeClr val="lt1"/>
                </a:solidFill>
                <a:effectLst/>
                <a:uLnTx/>
                <a:uFillTx/>
                <a:latin typeface="+mn-lt"/>
                <a:ea typeface="+mn-ea"/>
                <a:cs typeface="+mn-cs"/>
              </a:rPr>
              <a:t>目</a:t>
            </a:r>
          </a:p>
          <a:p>
            <a:pPr marL="0" marR="0" lvl="0" indent="0" algn="ctr" defTabSz="914400" rtl="0" eaLnBrk="1" fontAlgn="auto" latinLnBrk="0" hangingPunct="1">
              <a:lnSpc>
                <a:spcPct val="100000"/>
              </a:lnSpc>
              <a:spcBef>
                <a:spcPct val="0"/>
              </a:spcBef>
              <a:spcAft>
                <a:spcPct val="0"/>
              </a:spcAft>
              <a:buClrTx/>
              <a:buSzTx/>
              <a:buFontTx/>
              <a:buNone/>
              <a:defRPr/>
            </a:pPr>
            <a:r>
              <a:rPr kumimoji="0" lang="zh-CN" altLang="en-US" sz="6000" b="0" i="0" u="none" strike="noStrike" kern="1200" cap="none" spc="0" normalizeH="0" baseline="0" noProof="1">
                <a:ln>
                  <a:noFill/>
                </a:ln>
                <a:solidFill>
                  <a:schemeClr val="lt1"/>
                </a:solidFill>
                <a:effectLst/>
                <a:uLnTx/>
                <a:uFillTx/>
                <a:latin typeface="+mn-lt"/>
                <a:ea typeface="+mn-ea"/>
                <a:cs typeface="+mn-cs"/>
              </a:rPr>
              <a:t>录</a:t>
            </a:r>
          </a:p>
        </p:txBody>
      </p:sp>
      <p:sp>
        <p:nvSpPr>
          <p:cNvPr id="17" name="PA_椭圆 16"/>
          <p:cNvSpPr/>
          <p:nvPr>
            <p:custDataLst>
              <p:tags r:id="rId2"/>
            </p:custDataLst>
          </p:nvPr>
        </p:nvSpPr>
        <p:spPr>
          <a:xfrm>
            <a:off x="4684713" y="1265238"/>
            <a:ext cx="739775" cy="741363"/>
          </a:xfrm>
          <a:prstGeom prst="ellipse">
            <a:avLst/>
          </a:prstGeom>
          <a:solidFill>
            <a:srgbClr val="24569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19" name="PA_椭圆 18"/>
          <p:cNvSpPr/>
          <p:nvPr>
            <p:custDataLst>
              <p:tags r:id="rId3"/>
            </p:custDataLst>
          </p:nvPr>
        </p:nvSpPr>
        <p:spPr>
          <a:xfrm>
            <a:off x="4705350" y="3087688"/>
            <a:ext cx="739775" cy="739775"/>
          </a:xfrm>
          <a:prstGeom prst="ellipse">
            <a:avLst/>
          </a:prstGeom>
          <a:solidFill>
            <a:srgbClr val="24569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25" name="PA_文本框 24"/>
          <p:cNvSpPr txBox="1"/>
          <p:nvPr>
            <p:custDataLst>
              <p:tags r:id="rId4"/>
            </p:custDataLst>
          </p:nvPr>
        </p:nvSpPr>
        <p:spPr>
          <a:xfrm>
            <a:off x="5851525" y="1360488"/>
            <a:ext cx="5935663" cy="511175"/>
          </a:xfrm>
          <a:prstGeom prst="rect">
            <a:avLst/>
          </a:prstGeom>
          <a:noFill/>
          <a:ln w="9525">
            <a:noFill/>
          </a:ln>
        </p:spPr>
        <p:txBody>
          <a:bodyPr>
            <a:spAutoFit/>
          </a:bodyPr>
          <a:lstStyle/>
          <a:p>
            <a:pPr>
              <a:lnSpc>
                <a:spcPct val="125000"/>
              </a:lnSpc>
            </a:pPr>
            <a:r>
              <a:rPr lang="zh-CN" altLang="en-US" sz="2400" dirty="0">
                <a:latin typeface="微软雅黑" panose="020B0503020204020204" pitchFamily="34" charset="-122"/>
              </a:rPr>
              <a:t>一、税收优惠政策</a:t>
            </a:r>
          </a:p>
        </p:txBody>
      </p:sp>
      <p:sp>
        <p:nvSpPr>
          <p:cNvPr id="27" name="PA_文本框 26"/>
          <p:cNvSpPr txBox="1"/>
          <p:nvPr>
            <p:custDataLst>
              <p:tags r:id="rId5"/>
            </p:custDataLst>
          </p:nvPr>
        </p:nvSpPr>
        <p:spPr>
          <a:xfrm>
            <a:off x="5851525" y="3179763"/>
            <a:ext cx="5935663" cy="511175"/>
          </a:xfrm>
          <a:prstGeom prst="rect">
            <a:avLst/>
          </a:prstGeom>
          <a:noFill/>
          <a:ln w="9525">
            <a:noFill/>
          </a:ln>
        </p:spPr>
        <p:txBody>
          <a:bodyPr>
            <a:spAutoFit/>
          </a:bodyPr>
          <a:lstStyle/>
          <a:p>
            <a:pPr>
              <a:lnSpc>
                <a:spcPct val="125000"/>
              </a:lnSpc>
            </a:pPr>
            <a:r>
              <a:rPr lang="zh-CN" altLang="en-US" sz="2400" dirty="0">
                <a:latin typeface="微软雅黑" panose="020B0503020204020204" pitchFamily="34" charset="-122"/>
              </a:rPr>
              <a:t>二、办理优惠政策流程</a:t>
            </a:r>
          </a:p>
        </p:txBody>
      </p:sp>
      <p:sp>
        <p:nvSpPr>
          <p:cNvPr id="8" name="PA_椭圆 18"/>
          <p:cNvSpPr/>
          <p:nvPr>
            <p:custDataLst>
              <p:tags r:id="rId6"/>
            </p:custDataLst>
          </p:nvPr>
        </p:nvSpPr>
        <p:spPr>
          <a:xfrm>
            <a:off x="4705350" y="4930775"/>
            <a:ext cx="739775" cy="739775"/>
          </a:xfrm>
          <a:prstGeom prst="ellipse">
            <a:avLst/>
          </a:prstGeom>
          <a:solidFill>
            <a:srgbClr val="24569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1">
              <a:ln>
                <a:noFill/>
              </a:ln>
              <a:solidFill>
                <a:schemeClr val="lt1"/>
              </a:solidFill>
              <a:effectLst/>
              <a:uLnTx/>
              <a:uFillTx/>
              <a:latin typeface="+mn-lt"/>
              <a:ea typeface="+mn-ea"/>
              <a:cs typeface="+mn-cs"/>
            </a:endParaRPr>
          </a:p>
        </p:txBody>
      </p:sp>
      <p:sp>
        <p:nvSpPr>
          <p:cNvPr id="10" name="PA_文本框 26"/>
          <p:cNvSpPr txBox="1"/>
          <p:nvPr>
            <p:custDataLst>
              <p:tags r:id="rId7"/>
            </p:custDataLst>
          </p:nvPr>
        </p:nvSpPr>
        <p:spPr>
          <a:xfrm>
            <a:off x="5851525" y="5035550"/>
            <a:ext cx="5935663" cy="509588"/>
          </a:xfrm>
          <a:prstGeom prst="rect">
            <a:avLst/>
          </a:prstGeom>
          <a:noFill/>
          <a:ln w="9525">
            <a:noFill/>
          </a:ln>
        </p:spPr>
        <p:txBody>
          <a:bodyPr>
            <a:spAutoFit/>
          </a:bodyPr>
          <a:lstStyle/>
          <a:p>
            <a:pPr>
              <a:lnSpc>
                <a:spcPct val="125000"/>
              </a:lnSpc>
            </a:pPr>
            <a:r>
              <a:rPr lang="zh-CN" altLang="en-US" sz="2400" dirty="0">
                <a:latin typeface="Verdana" panose="020B0604030504040204" pitchFamily="34" charset="0"/>
                <a:sym typeface="微软雅黑" panose="020B0503020204020204" pitchFamily="34" charset="-122"/>
              </a:rPr>
              <a:t>三、操作注意事项</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60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par>
                                <p:cTn id="8" presetID="10" presetClass="entr" presetSubtype="0" fill="hold" grpId="0" nodeType="withEffect">
                                  <p:stCondLst>
                                    <p:cond delay="1800"/>
                                  </p:stCondLst>
                                  <p:childTnLst>
                                    <p:set>
                                      <p:cBhvr>
                                        <p:cTn id="9" dur="1" fill="hold">
                                          <p:stCondLst>
                                            <p:cond delay="0"/>
                                          </p:stCondLst>
                                        </p:cTn>
                                        <p:tgtEl>
                                          <p:spTgt spid="19"/>
                                        </p:tgtEl>
                                        <p:attrNameLst>
                                          <p:attrName>style.visibility</p:attrName>
                                        </p:attrNameLst>
                                      </p:cBhvr>
                                      <p:to>
                                        <p:strVal val="visible"/>
                                      </p:to>
                                    </p:set>
                                    <p:animEffect transition="in" filter="fade">
                                      <p:cBhvr>
                                        <p:cTn id="10" dur="500"/>
                                        <p:tgtEl>
                                          <p:spTgt spid="19"/>
                                        </p:tgtEl>
                                      </p:cBhvr>
                                    </p:animEffect>
                                  </p:childTnLst>
                                </p:cTn>
                              </p:par>
                              <p:par>
                                <p:cTn id="11" presetID="10" presetClass="entr" presetSubtype="0" fill="hold" grpId="0" nodeType="withEffect">
                                  <p:stCondLst>
                                    <p:cond delay="1850"/>
                                  </p:stCondLst>
                                  <p:iterate type="lt">
                                    <p:tmPct val="10000"/>
                                  </p:iterate>
                                  <p:childTnLst>
                                    <p:set>
                                      <p:cBhvr>
                                        <p:cTn id="12" dur="1" fill="hold">
                                          <p:stCondLst>
                                            <p:cond delay="0"/>
                                          </p:stCondLst>
                                        </p:cTn>
                                        <p:tgtEl>
                                          <p:spTgt spid="25"/>
                                        </p:tgtEl>
                                        <p:attrNameLst>
                                          <p:attrName>style.visibility</p:attrName>
                                        </p:attrNameLst>
                                      </p:cBhvr>
                                      <p:to>
                                        <p:strVal val="visible"/>
                                      </p:to>
                                    </p:set>
                                    <p:animEffect transition="in" filter="fade">
                                      <p:cBhvr>
                                        <p:cTn id="13" dur="350"/>
                                        <p:tgtEl>
                                          <p:spTgt spid="25"/>
                                        </p:tgtEl>
                                      </p:cBhvr>
                                    </p:animEffect>
                                  </p:childTnLst>
                                </p:cTn>
                              </p:par>
                              <p:par>
                                <p:cTn id="14" presetID="10" presetClass="entr" presetSubtype="0" fill="hold" grpId="0" nodeType="withEffect">
                                  <p:stCondLst>
                                    <p:cond delay="2050"/>
                                  </p:stCondLst>
                                  <p:iterate type="lt">
                                    <p:tmPct val="10000"/>
                                  </p:iterate>
                                  <p:childTnLst>
                                    <p:set>
                                      <p:cBhvr>
                                        <p:cTn id="15" dur="1" fill="hold">
                                          <p:stCondLst>
                                            <p:cond delay="0"/>
                                          </p:stCondLst>
                                        </p:cTn>
                                        <p:tgtEl>
                                          <p:spTgt spid="27"/>
                                        </p:tgtEl>
                                        <p:attrNameLst>
                                          <p:attrName>style.visibility</p:attrName>
                                        </p:attrNameLst>
                                      </p:cBhvr>
                                      <p:to>
                                        <p:strVal val="visible"/>
                                      </p:to>
                                    </p:set>
                                    <p:animEffect transition="in" filter="fade">
                                      <p:cBhvr>
                                        <p:cTn id="16" dur="350"/>
                                        <p:tgtEl>
                                          <p:spTgt spid="27"/>
                                        </p:tgtEl>
                                      </p:cBhvr>
                                    </p:animEffect>
                                  </p:childTnLst>
                                </p:cTn>
                              </p:par>
                              <p:par>
                                <p:cTn id="17" presetID="10" presetClass="entr" presetSubtype="0" fill="hold" grpId="0" nodeType="withEffect">
                                  <p:stCondLst>
                                    <p:cond delay="1800"/>
                                  </p:stCondLst>
                                  <p:childTnLst>
                                    <p:set>
                                      <p:cBhvr>
                                        <p:cTn id="18" dur="1" fill="hold">
                                          <p:stCondLst>
                                            <p:cond delay="0"/>
                                          </p:stCondLst>
                                        </p:cTn>
                                        <p:tgtEl>
                                          <p:spTgt spid="8"/>
                                        </p:tgtEl>
                                        <p:attrNameLst>
                                          <p:attrName>style.visibility</p:attrName>
                                        </p:attrNameLst>
                                      </p:cBhvr>
                                      <p:to>
                                        <p:strVal val="visible"/>
                                      </p:to>
                                    </p:set>
                                    <p:animEffect transition="in" filter="fade">
                                      <p:cBhvr>
                                        <p:cTn id="19" dur="500"/>
                                        <p:tgtEl>
                                          <p:spTgt spid="8"/>
                                        </p:tgtEl>
                                      </p:cBhvr>
                                    </p:animEffect>
                                  </p:childTnLst>
                                </p:cTn>
                              </p:par>
                              <p:par>
                                <p:cTn id="20" presetID="10" presetClass="entr" presetSubtype="0" fill="hold" grpId="0" nodeType="withEffect">
                                  <p:stCondLst>
                                    <p:cond delay="2050"/>
                                  </p:stCondLst>
                                  <p:iterate type="lt">
                                    <p:tmPct val="10000"/>
                                  </p:iterate>
                                  <p:childTnLst>
                                    <p:set>
                                      <p:cBhvr>
                                        <p:cTn id="21" dur="1" fill="hold">
                                          <p:stCondLst>
                                            <p:cond delay="0"/>
                                          </p:stCondLst>
                                        </p:cTn>
                                        <p:tgtEl>
                                          <p:spTgt spid="10"/>
                                        </p:tgtEl>
                                        <p:attrNameLst>
                                          <p:attrName>style.visibility</p:attrName>
                                        </p:attrNameLst>
                                      </p:cBhvr>
                                      <p:to>
                                        <p:strVal val="visible"/>
                                      </p:to>
                                    </p:set>
                                    <p:animEffect transition="in" filter="fade">
                                      <p:cBhvr>
                                        <p:cTn id="22" dur="35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bldLvl="0" animBg="1"/>
      <p:bldP spid="19" grpId="0" bldLvl="0" animBg="1"/>
      <p:bldP spid="25" grpId="0"/>
      <p:bldP spid="27" grpId="0"/>
      <p:bldP spid="8" grpId="0" bldLvl="0" animBg="1"/>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06413" y="836613"/>
            <a:ext cx="4800600" cy="646112"/>
          </a:xfrm>
          <a:prstGeom prst="rect">
            <a:avLst/>
          </a:prstGeom>
          <a:noFill/>
          <a:ln w="9525">
            <a:noFill/>
          </a:ln>
        </p:spPr>
        <p:txBody>
          <a:bodyPr wrap="none">
            <a:spAutoFit/>
          </a:bodyPr>
          <a:lstStyle/>
          <a:p>
            <a:r>
              <a:rPr lang="zh-CN" altLang="en-US" sz="3600" dirty="0">
                <a:latin typeface="Verdana" panose="020B0604030504040204" pitchFamily="34" charset="0"/>
              </a:rPr>
              <a:t>（一）增值税优惠政策</a:t>
            </a:r>
          </a:p>
        </p:txBody>
      </p:sp>
      <p:sp>
        <p:nvSpPr>
          <p:cNvPr id="4" name="矩形 3"/>
          <p:cNvSpPr/>
          <p:nvPr/>
        </p:nvSpPr>
        <p:spPr>
          <a:xfrm>
            <a:off x="-23812" y="3005138"/>
            <a:ext cx="265112" cy="1620837"/>
          </a:xfrm>
          <a:prstGeom prst="rect">
            <a:avLst/>
          </a:prstGeom>
          <a:solidFill>
            <a:srgbClr val="24569D"/>
          </a:solidFill>
          <a:ln w="25400">
            <a:noFill/>
          </a:ln>
        </p:spPr>
        <p:txBody>
          <a:bodyPr anchor="ctr"/>
          <a:lstStyle/>
          <a:p>
            <a:pPr algn="ctr"/>
            <a:endParaRPr lang="zh-CN" altLang="en-US" dirty="0">
              <a:solidFill>
                <a:srgbClr val="FFFFFF"/>
              </a:solidFill>
              <a:latin typeface="Calibri" panose="020F0502020204030204" pitchFamily="34" charset="0"/>
              <a:ea typeface="宋体" panose="02010600030101010101" pitchFamily="2" charset="-122"/>
            </a:endParaRPr>
          </a:p>
        </p:txBody>
      </p:sp>
      <p:sp>
        <p:nvSpPr>
          <p:cNvPr id="5" name="矩形 4"/>
          <p:cNvSpPr/>
          <p:nvPr/>
        </p:nvSpPr>
        <p:spPr>
          <a:xfrm>
            <a:off x="11926888" y="3005138"/>
            <a:ext cx="265112" cy="1620837"/>
          </a:xfrm>
          <a:prstGeom prst="rect">
            <a:avLst/>
          </a:prstGeom>
          <a:solidFill>
            <a:srgbClr val="24569D"/>
          </a:solidFill>
          <a:ln w="25400">
            <a:noFill/>
          </a:ln>
        </p:spPr>
        <p:txBody>
          <a:bodyPr anchor="ctr"/>
          <a:lstStyle/>
          <a:p>
            <a:pPr algn="ctr"/>
            <a:endParaRPr lang="zh-CN" altLang="en-US" dirty="0">
              <a:solidFill>
                <a:srgbClr val="FFFFFF"/>
              </a:solidFill>
              <a:latin typeface="Calibri" panose="020F0502020204030204" pitchFamily="34" charset="0"/>
              <a:ea typeface="宋体" panose="02010600030101010101" pitchFamily="2" charset="-122"/>
            </a:endParaRPr>
          </a:p>
        </p:txBody>
      </p:sp>
      <p:sp>
        <p:nvSpPr>
          <p:cNvPr id="6" name="文本框 5"/>
          <p:cNvSpPr txBox="1"/>
          <p:nvPr/>
        </p:nvSpPr>
        <p:spPr>
          <a:xfrm>
            <a:off x="7207250" y="2408238"/>
            <a:ext cx="2851150" cy="3324225"/>
          </a:xfrm>
          <a:prstGeom prst="rect">
            <a:avLst/>
          </a:prstGeom>
          <a:noFill/>
          <a:ln w="38100" cap="flat" cmpd="sng">
            <a:solidFill>
              <a:schemeClr val="accent1"/>
            </a:solidFill>
            <a:prstDash val="solid"/>
            <a:miter/>
            <a:headEnd type="none" w="med" len="med"/>
            <a:tailEnd type="none" w="med" len="med"/>
          </a:ln>
        </p:spPr>
        <p:txBody>
          <a:bodyPr>
            <a:spAutoFit/>
          </a:bodyPr>
          <a:lstStyle/>
          <a:p>
            <a:pPr>
              <a:lnSpc>
                <a:spcPct val="125000"/>
              </a:lnSpc>
            </a:pPr>
            <a:r>
              <a:rPr lang="zh-CN" altLang="en-US" sz="2800" dirty="0">
                <a:latin typeface="Verdana" panose="020B0604030504040204" pitchFamily="34" charset="0"/>
              </a:rPr>
              <a:t>按</a:t>
            </a:r>
            <a:r>
              <a:rPr lang="en-US" altLang="zh-CN" sz="2800" dirty="0">
                <a:latin typeface="Verdana" panose="020B0604030504040204" pitchFamily="34" charset="0"/>
              </a:rPr>
              <a:t>16%</a:t>
            </a:r>
            <a:r>
              <a:rPr lang="zh-CN" altLang="en-US" sz="2800" dirty="0">
                <a:latin typeface="Verdana" panose="020B0604030504040204" pitchFamily="34" charset="0"/>
              </a:rPr>
              <a:t>税率征收增值税后，对其增值税实际税负超过</a:t>
            </a:r>
            <a:r>
              <a:rPr lang="en-US" altLang="zh-CN" sz="2800" dirty="0">
                <a:solidFill>
                  <a:srgbClr val="C00000"/>
                </a:solidFill>
                <a:latin typeface="Verdana" panose="020B0604030504040204" pitchFamily="34" charset="0"/>
              </a:rPr>
              <a:t>3%</a:t>
            </a:r>
            <a:r>
              <a:rPr lang="zh-CN" altLang="en-US" sz="2800" dirty="0">
                <a:latin typeface="Verdana" panose="020B0604030504040204" pitchFamily="34" charset="0"/>
              </a:rPr>
              <a:t>的部分实行</a:t>
            </a:r>
            <a:r>
              <a:rPr lang="zh-CN" altLang="en-US" sz="2800" dirty="0">
                <a:solidFill>
                  <a:srgbClr val="C00000"/>
                </a:solidFill>
                <a:latin typeface="Verdana" panose="020B0604030504040204" pitchFamily="34" charset="0"/>
              </a:rPr>
              <a:t>即征即退</a:t>
            </a:r>
            <a:r>
              <a:rPr lang="zh-CN" altLang="en-US" sz="2800" dirty="0">
                <a:latin typeface="Verdana" panose="020B0604030504040204" pitchFamily="34" charset="0"/>
              </a:rPr>
              <a:t>政策。</a:t>
            </a:r>
          </a:p>
        </p:txBody>
      </p:sp>
      <p:sp>
        <p:nvSpPr>
          <p:cNvPr id="8" name="文本框 5"/>
          <p:cNvSpPr txBox="1"/>
          <p:nvPr/>
        </p:nvSpPr>
        <p:spPr>
          <a:xfrm>
            <a:off x="1054100" y="2141538"/>
            <a:ext cx="3857625" cy="1016000"/>
          </a:xfrm>
          <a:prstGeom prst="rect">
            <a:avLst/>
          </a:prstGeom>
          <a:noFill/>
          <a:ln w="9525">
            <a:noFill/>
          </a:ln>
        </p:spPr>
        <p:txBody>
          <a:bodyPr>
            <a:spAutoFit/>
          </a:bodyPr>
          <a:lstStyle/>
          <a:p>
            <a:pPr>
              <a:lnSpc>
                <a:spcPct val="125000"/>
              </a:lnSpc>
            </a:pPr>
            <a:r>
              <a:rPr lang="zh-CN" altLang="en-US" sz="2400" dirty="0">
                <a:latin typeface="Verdana" panose="020B0604030504040204" pitchFamily="34" charset="0"/>
              </a:rPr>
              <a:t>一般纳税人销售其自行开发生产的软件产品</a:t>
            </a:r>
          </a:p>
        </p:txBody>
      </p:sp>
      <p:sp>
        <p:nvSpPr>
          <p:cNvPr id="9" name="文本框 5"/>
          <p:cNvSpPr txBox="1"/>
          <p:nvPr/>
        </p:nvSpPr>
        <p:spPr>
          <a:xfrm>
            <a:off x="1100138" y="3452813"/>
            <a:ext cx="3727450" cy="2632075"/>
          </a:xfrm>
          <a:prstGeom prst="rect">
            <a:avLst/>
          </a:prstGeom>
          <a:noFill/>
          <a:ln w="9525">
            <a:noFill/>
          </a:ln>
        </p:spPr>
        <p:txBody>
          <a:bodyPr>
            <a:spAutoFit/>
          </a:bodyPr>
          <a:lstStyle/>
          <a:p>
            <a:pPr>
              <a:lnSpc>
                <a:spcPct val="125000"/>
              </a:lnSpc>
            </a:pPr>
            <a:r>
              <a:rPr lang="zh-CN" altLang="en-US" sz="2400" dirty="0">
                <a:latin typeface="Verdana" panose="020B0604030504040204" pitchFamily="34" charset="0"/>
              </a:rPr>
              <a:t>一般纳税人将进口软件产品进行本地化改造后对外销售的软件产品（</a:t>
            </a:r>
            <a:r>
              <a:rPr lang="zh-CN" altLang="en-US" dirty="0">
                <a:latin typeface="Verdana" panose="020B0604030504040204" pitchFamily="34" charset="0"/>
              </a:rPr>
              <a:t>本地化改造是指对进口软件产品进行重新设计、改进、转换等，单纯对进口软件产品进行汉字化处理不包括在内</a:t>
            </a:r>
            <a:r>
              <a:rPr lang="zh-CN" altLang="en-US" sz="2400" dirty="0">
                <a:latin typeface="Verdana" panose="020B0604030504040204" pitchFamily="34" charset="0"/>
              </a:rPr>
              <a:t>）</a:t>
            </a:r>
          </a:p>
        </p:txBody>
      </p:sp>
      <p:cxnSp>
        <p:nvCxnSpPr>
          <p:cNvPr id="14" name="直接连接符 13"/>
          <p:cNvCxnSpPr/>
          <p:nvPr/>
        </p:nvCxnSpPr>
        <p:spPr>
          <a:xfrm>
            <a:off x="4919663" y="2544763"/>
            <a:ext cx="2222500" cy="106045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flipV="1">
            <a:off x="4992688" y="4048125"/>
            <a:ext cx="2219325" cy="1008063"/>
          </a:xfrm>
          <a:prstGeom prst="line">
            <a:avLst/>
          </a:prstGeom>
          <a:ln w="31750"/>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Scale>
                                      <p:cBhvr>
                                        <p:cTn id="7" dur="375" fill="hold">
                                          <p:stCondLst>
                                            <p:cond delay="0"/>
                                          </p:stCondLst>
                                        </p:cTn>
                                        <p:tgtEl>
                                          <p:spTgt spid="2"/>
                                        </p:tgtEl>
                                      </p:cBhvr>
                                      <p:from x="150000" y="150000"/>
                                      <p:to x="90000" y="90000"/>
                                    </p:animScale>
                                    <p:animScale>
                                      <p:cBhvr>
                                        <p:cTn id="8" dur="375" fill="hold">
                                          <p:stCondLst>
                                            <p:cond delay="375"/>
                                          </p:stCondLst>
                                        </p:cTn>
                                        <p:tgtEl>
                                          <p:spTgt spid="2"/>
                                        </p:tgtEl>
                                      </p:cBhvr>
                                      <p:from x="90000" y="90000"/>
                                      <p:to x="100000" y="100000"/>
                                    </p:animScale>
                                  </p:childTnLst>
                                </p:cTn>
                              </p:par>
                              <p:par>
                                <p:cTn id="9" presetID="10" presetClass="entr" presetSubtype="0" fill="hold" grpId="0" nodeType="withEffect">
                                  <p:stCondLst>
                                    <p:cond delay="175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par>
                                <p:cTn id="12" presetID="10" presetClass="entr" presetSubtype="0" fill="hold" grpId="0" nodeType="withEffect">
                                  <p:stCondLst>
                                    <p:cond delay="175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par>
                                <p:cTn id="15" presetID="42" presetClass="entr" presetSubtype="0" fill="hold" grpId="0" nodeType="withEffect">
                                  <p:stCondLst>
                                    <p:cond delay="200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anim calcmode="lin" valueType="num">
                                      <p:cBhvr>
                                        <p:cTn id="18" dur="500" fill="hold"/>
                                        <p:tgtEl>
                                          <p:spTgt spid="6"/>
                                        </p:tgtEl>
                                        <p:attrNameLst>
                                          <p:attrName>ppt_x</p:attrName>
                                        </p:attrNameLst>
                                      </p:cBhvr>
                                      <p:tavLst>
                                        <p:tav tm="0">
                                          <p:val>
                                            <p:strVal val="#ppt_x"/>
                                          </p:val>
                                        </p:tav>
                                        <p:tav tm="100000">
                                          <p:val>
                                            <p:strVal val="#ppt_x"/>
                                          </p:val>
                                        </p:tav>
                                      </p:tavLst>
                                    </p:anim>
                                    <p:anim calcmode="lin" valueType="num">
                                      <p:cBhvr>
                                        <p:cTn id="19" dur="500" fill="hold"/>
                                        <p:tgtEl>
                                          <p:spTgt spid="6"/>
                                        </p:tgtEl>
                                        <p:attrNameLst>
                                          <p:attrName>ppt_y</p:attrName>
                                        </p:attrNameLst>
                                      </p:cBhvr>
                                      <p:tavLst>
                                        <p:tav tm="0">
                                          <p:val>
                                            <p:strVal val="#ppt_y+.1"/>
                                          </p:val>
                                        </p:tav>
                                        <p:tav tm="100000">
                                          <p:val>
                                            <p:strVal val="#ppt_y"/>
                                          </p:val>
                                        </p:tav>
                                      </p:tavLst>
                                    </p:anim>
                                  </p:childTnLst>
                                </p:cTn>
                              </p:par>
                              <p:par>
                                <p:cTn id="20" presetID="8" presetClass="entr" presetSubtype="16" fill="hold" nodeType="withEffect">
                                  <p:stCondLst>
                                    <p:cond delay="2000"/>
                                  </p:stCondLst>
                                  <p:childTnLst>
                                    <p:set>
                                      <p:cBhvr>
                                        <p:cTn id="21" dur="1" fill="hold">
                                          <p:stCondLst>
                                            <p:cond delay="0"/>
                                          </p:stCondLst>
                                        </p:cTn>
                                        <p:tgtEl>
                                          <p:spTgt spid="14"/>
                                        </p:tgtEl>
                                        <p:attrNameLst>
                                          <p:attrName>style.visibility</p:attrName>
                                        </p:attrNameLst>
                                      </p:cBhvr>
                                      <p:to>
                                        <p:strVal val="visible"/>
                                      </p:to>
                                    </p:set>
                                    <p:animEffect transition="in" filter="diamond(in)">
                                      <p:cBhvr>
                                        <p:cTn id="22" dur="2000"/>
                                        <p:tgtEl>
                                          <p:spTgt spid="14"/>
                                        </p:tgtEl>
                                      </p:cBhvr>
                                    </p:animEffect>
                                  </p:childTnLst>
                                </p:cTn>
                              </p:par>
                              <p:par>
                                <p:cTn id="23" presetID="8" presetClass="entr" presetSubtype="16"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diamond(in)">
                                      <p:cBhvr>
                                        <p:cTn id="25" dur="2000"/>
                                        <p:tgtEl>
                                          <p:spTgt spid="15"/>
                                        </p:tgtEl>
                                      </p:cBhvr>
                                    </p:animEffect>
                                  </p:childTnLst>
                                </p:cTn>
                              </p:par>
                              <p:par>
                                <p:cTn id="26" presetID="42" presetClass="entr" presetSubtype="0" fill="hold" grpId="0" nodeType="withEffect">
                                  <p:stCondLst>
                                    <p:cond delay="200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500"/>
                                        <p:tgtEl>
                                          <p:spTgt spid="8"/>
                                        </p:tgtEl>
                                      </p:cBhvr>
                                    </p:animEffect>
                                    <p:anim calcmode="lin" valueType="num">
                                      <p:cBhvr>
                                        <p:cTn id="29" dur="500" fill="hold"/>
                                        <p:tgtEl>
                                          <p:spTgt spid="8"/>
                                        </p:tgtEl>
                                        <p:attrNameLst>
                                          <p:attrName>ppt_x</p:attrName>
                                        </p:attrNameLst>
                                      </p:cBhvr>
                                      <p:tavLst>
                                        <p:tav tm="0">
                                          <p:val>
                                            <p:strVal val="#ppt_x"/>
                                          </p:val>
                                        </p:tav>
                                        <p:tav tm="100000">
                                          <p:val>
                                            <p:strVal val="#ppt_x"/>
                                          </p:val>
                                        </p:tav>
                                      </p:tavLst>
                                    </p:anim>
                                    <p:anim calcmode="lin" valueType="num">
                                      <p:cBhvr>
                                        <p:cTn id="30" dur="500" fill="hold"/>
                                        <p:tgtEl>
                                          <p:spTgt spid="8"/>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2000"/>
                                  </p:stCondLst>
                                  <p:childTnLst>
                                    <p:set>
                                      <p:cBhvr>
                                        <p:cTn id="32" dur="1" fill="hold">
                                          <p:stCondLst>
                                            <p:cond delay="0"/>
                                          </p:stCondLst>
                                        </p:cTn>
                                        <p:tgtEl>
                                          <p:spTgt spid="9"/>
                                        </p:tgtEl>
                                        <p:attrNameLst>
                                          <p:attrName>style.visibility</p:attrName>
                                        </p:attrNameLst>
                                      </p:cBhvr>
                                      <p:to>
                                        <p:strVal val="visible"/>
                                      </p:to>
                                    </p:set>
                                    <p:animEffect transition="in" filter="fade">
                                      <p:cBhvr>
                                        <p:cTn id="33" dur="500"/>
                                        <p:tgtEl>
                                          <p:spTgt spid="9"/>
                                        </p:tgtEl>
                                      </p:cBhvr>
                                    </p:animEffect>
                                    <p:anim calcmode="lin" valueType="num">
                                      <p:cBhvr>
                                        <p:cTn id="34" dur="500" fill="hold"/>
                                        <p:tgtEl>
                                          <p:spTgt spid="9"/>
                                        </p:tgtEl>
                                        <p:attrNameLst>
                                          <p:attrName>ppt_x</p:attrName>
                                        </p:attrNameLst>
                                      </p:cBhvr>
                                      <p:tavLst>
                                        <p:tav tm="0">
                                          <p:val>
                                            <p:strVal val="#ppt_x"/>
                                          </p:val>
                                        </p:tav>
                                        <p:tav tm="100000">
                                          <p:val>
                                            <p:strVal val="#ppt_x"/>
                                          </p:val>
                                        </p:tav>
                                      </p:tavLst>
                                    </p:anim>
                                    <p:anim calcmode="lin" valueType="num">
                                      <p:cBhvr>
                                        <p:cTn id="35" dur="5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6" grpId="0" animBg="1"/>
      <p:bldP spid="8" grpId="0"/>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06413" y="836613"/>
            <a:ext cx="4800600" cy="646112"/>
          </a:xfrm>
          <a:prstGeom prst="rect">
            <a:avLst/>
          </a:prstGeom>
          <a:noFill/>
          <a:ln w="9525">
            <a:noFill/>
          </a:ln>
        </p:spPr>
        <p:txBody>
          <a:bodyPr wrap="none">
            <a:spAutoFit/>
          </a:bodyPr>
          <a:lstStyle/>
          <a:p>
            <a:r>
              <a:rPr lang="zh-CN" altLang="en-US" sz="3600" dirty="0">
                <a:latin typeface="Verdana" panose="020B0604030504040204" pitchFamily="34" charset="0"/>
              </a:rPr>
              <a:t>（一）增值税优惠政策</a:t>
            </a:r>
          </a:p>
        </p:txBody>
      </p:sp>
      <p:sp>
        <p:nvSpPr>
          <p:cNvPr id="4" name="矩形 3"/>
          <p:cNvSpPr/>
          <p:nvPr/>
        </p:nvSpPr>
        <p:spPr>
          <a:xfrm>
            <a:off x="-23812" y="3005138"/>
            <a:ext cx="265112" cy="1620837"/>
          </a:xfrm>
          <a:prstGeom prst="rect">
            <a:avLst/>
          </a:prstGeom>
          <a:solidFill>
            <a:srgbClr val="24569D"/>
          </a:solidFill>
          <a:ln w="25400">
            <a:noFill/>
          </a:ln>
        </p:spPr>
        <p:txBody>
          <a:bodyPr anchor="ctr"/>
          <a:lstStyle/>
          <a:p>
            <a:pPr algn="ctr"/>
            <a:endParaRPr lang="zh-CN" altLang="en-US" dirty="0">
              <a:solidFill>
                <a:srgbClr val="FFFFFF"/>
              </a:solidFill>
              <a:latin typeface="Calibri" panose="020F0502020204030204" pitchFamily="34" charset="0"/>
              <a:ea typeface="宋体" panose="02010600030101010101" pitchFamily="2" charset="-122"/>
            </a:endParaRPr>
          </a:p>
        </p:txBody>
      </p:sp>
      <p:sp>
        <p:nvSpPr>
          <p:cNvPr id="5" name="矩形 4"/>
          <p:cNvSpPr/>
          <p:nvPr/>
        </p:nvSpPr>
        <p:spPr>
          <a:xfrm>
            <a:off x="11926888" y="3005138"/>
            <a:ext cx="265112" cy="1620837"/>
          </a:xfrm>
          <a:prstGeom prst="rect">
            <a:avLst/>
          </a:prstGeom>
          <a:solidFill>
            <a:srgbClr val="24569D"/>
          </a:solidFill>
          <a:ln w="25400">
            <a:noFill/>
          </a:ln>
        </p:spPr>
        <p:txBody>
          <a:bodyPr anchor="ctr"/>
          <a:lstStyle/>
          <a:p>
            <a:pPr algn="ctr"/>
            <a:endParaRPr lang="zh-CN" altLang="en-US" dirty="0">
              <a:solidFill>
                <a:srgbClr val="FFFFFF"/>
              </a:solidFill>
              <a:latin typeface="Calibri" panose="020F0502020204030204" pitchFamily="34" charset="0"/>
              <a:ea typeface="宋体" panose="02010600030101010101" pitchFamily="2" charset="-122"/>
            </a:endParaRPr>
          </a:p>
        </p:txBody>
      </p:sp>
      <p:graphicFrame>
        <p:nvGraphicFramePr>
          <p:cNvPr id="13" name="表格 12"/>
          <p:cNvGraphicFramePr>
            <a:graphicFrameLocks noGrp="1"/>
          </p:cNvGraphicFramePr>
          <p:nvPr/>
        </p:nvGraphicFramePr>
        <p:xfrm>
          <a:off x="458788" y="2049463"/>
          <a:ext cx="11237434" cy="2951918"/>
        </p:xfrm>
        <a:graphic>
          <a:graphicData uri="http://schemas.openxmlformats.org/drawingml/2006/table">
            <a:tbl>
              <a:tblPr firstRow="1" bandRow="1">
                <a:tableStyleId>{5C22544A-7EE6-4342-B048-85BDC9FD1C3A}</a:tableStyleId>
              </a:tblPr>
              <a:tblGrid>
                <a:gridCol w="5618717"/>
                <a:gridCol w="5618717"/>
              </a:tblGrid>
              <a:tr h="630671">
                <a:tc>
                  <a:txBody>
                    <a:bodyPr/>
                    <a:lstStyle/>
                    <a:p>
                      <a:pPr algn="ctr"/>
                      <a:r>
                        <a:rPr lang="zh-CN" altLang="en-US" sz="2800" dirty="0" smtClean="0"/>
                        <a:t>业务类型</a:t>
                      </a:r>
                      <a:endParaRPr lang="zh-CN" altLang="en-US" sz="2800" dirty="0"/>
                    </a:p>
                  </a:txBody>
                  <a:tcPr anchor="ctr"/>
                </a:tc>
                <a:tc>
                  <a:txBody>
                    <a:bodyPr/>
                    <a:lstStyle/>
                    <a:p>
                      <a:pPr algn="ctr"/>
                      <a:r>
                        <a:rPr lang="zh-CN" altLang="en-US" sz="2800" dirty="0" smtClean="0"/>
                        <a:t>如何征收</a:t>
                      </a:r>
                      <a:endParaRPr lang="zh-CN" altLang="en-US" sz="2800" dirty="0"/>
                    </a:p>
                  </a:txBody>
                  <a:tcPr anchor="ctr"/>
                </a:tc>
              </a:tr>
              <a:tr h="713543">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zh-CN" altLang="en-US" sz="2000" dirty="0" smtClean="0"/>
                        <a:t>纳税人受托开发软件产品，著作权属于受托方的</a:t>
                      </a:r>
                    </a:p>
                  </a:txBody>
                  <a:tcPr anchor="ctr"/>
                </a:tc>
                <a:tc>
                  <a:txBody>
                    <a:bodyPr/>
                    <a:lstStyle/>
                    <a:p>
                      <a:pPr algn="ctr">
                        <a:lnSpc>
                          <a:spcPct val="125000"/>
                        </a:lnSpc>
                      </a:pPr>
                      <a:r>
                        <a:rPr lang="zh-CN" altLang="en-US" sz="2000" dirty="0" smtClean="0"/>
                        <a:t>按</a:t>
                      </a:r>
                      <a:r>
                        <a:rPr lang="en-US" altLang="zh-CN" sz="2000" dirty="0" smtClean="0"/>
                        <a:t>16%</a:t>
                      </a:r>
                      <a:r>
                        <a:rPr lang="zh-CN" altLang="en-US" sz="2000" dirty="0" smtClean="0"/>
                        <a:t>征收增值税</a:t>
                      </a:r>
                      <a:endParaRPr lang="zh-CN" altLang="en-US" sz="2000" dirty="0"/>
                    </a:p>
                  </a:txBody>
                  <a:tcPr anchor="ctr"/>
                </a:tc>
              </a:tr>
              <a:tr h="648586">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zh-CN" altLang="en-US" sz="2000" dirty="0" smtClean="0"/>
                        <a:t>著作权属于委托方或属于双方共同拥有的 </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en-US" sz="2000" dirty="0" smtClean="0"/>
                        <a:t>按</a:t>
                      </a:r>
                      <a:r>
                        <a:rPr lang="en-US" altLang="zh-CN" sz="2000" dirty="0" smtClean="0"/>
                        <a:t>6%</a:t>
                      </a:r>
                      <a:r>
                        <a:rPr lang="zh-CN" altLang="en-US" sz="2000" dirty="0" smtClean="0"/>
                        <a:t>软件服务征收增值税</a:t>
                      </a:r>
                      <a:endParaRPr lang="en-US" altLang="zh-CN" sz="2000" dirty="0" smtClean="0"/>
                    </a:p>
                  </a:txBody>
                  <a:tcPr anchor="ctr"/>
                </a:tc>
              </a:tr>
              <a:tr h="959118">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zh-CN" altLang="en-US" sz="2000" dirty="0" smtClean="0"/>
                        <a:t>在销售时一并转让著作权、所有权的</a:t>
                      </a:r>
                    </a:p>
                    <a:p>
                      <a:endParaRPr lang="zh-CN" altLang="en-US" sz="20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en-US" sz="2000" dirty="0" smtClean="0"/>
                        <a:t>按</a:t>
                      </a:r>
                      <a:r>
                        <a:rPr lang="en-US" altLang="zh-CN" sz="2000" dirty="0" smtClean="0"/>
                        <a:t>6%</a:t>
                      </a:r>
                      <a:r>
                        <a:rPr lang="zh-CN" altLang="en-US" sz="2000" dirty="0" smtClean="0"/>
                        <a:t>销售无形资产征收增值税</a:t>
                      </a:r>
                      <a:endParaRPr lang="en-US" altLang="zh-CN" sz="2000" dirty="0" smtClean="0"/>
                    </a:p>
                    <a:p>
                      <a:pPr algn="ctr"/>
                      <a:endParaRPr lang="zh-CN" altLang="en-US" sz="2000" dirty="0"/>
                    </a:p>
                  </a:txBody>
                  <a:tcPr anchor="ctr"/>
                </a:tc>
              </a:tr>
            </a:tbl>
          </a:graphicData>
        </a:graphic>
      </p:graphicFrame>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Scale>
                                      <p:cBhvr>
                                        <p:cTn id="7" dur="375" fill="hold">
                                          <p:stCondLst>
                                            <p:cond delay="0"/>
                                          </p:stCondLst>
                                        </p:cTn>
                                        <p:tgtEl>
                                          <p:spTgt spid="2"/>
                                        </p:tgtEl>
                                      </p:cBhvr>
                                      <p:from x="150000" y="150000"/>
                                      <p:to x="90000" y="90000"/>
                                    </p:animScale>
                                    <p:animScale>
                                      <p:cBhvr>
                                        <p:cTn id="8" dur="375" fill="hold">
                                          <p:stCondLst>
                                            <p:cond delay="375"/>
                                          </p:stCondLst>
                                        </p:cTn>
                                        <p:tgtEl>
                                          <p:spTgt spid="2"/>
                                        </p:tgtEl>
                                      </p:cBhvr>
                                      <p:from x="90000" y="90000"/>
                                      <p:to x="100000" y="100000"/>
                                    </p:animScale>
                                  </p:childTnLst>
                                </p:cTn>
                              </p:par>
                              <p:par>
                                <p:cTn id="9" presetID="10" presetClass="entr" presetSubtype="0" fill="hold" grpId="0" nodeType="withEffect">
                                  <p:stCondLst>
                                    <p:cond delay="175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par>
                                <p:cTn id="12" presetID="10" presetClass="entr" presetSubtype="0" fill="hold" grpId="0" nodeType="withEffect">
                                  <p:stCondLst>
                                    <p:cond delay="175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par>
                                <p:cTn id="15" presetID="4" presetClass="entr" presetSubtype="16" fill="hold" nodeType="withEffect">
                                  <p:stCondLst>
                                    <p:cond delay="1750"/>
                                  </p:stCondLst>
                                  <p:childTnLst>
                                    <p:set>
                                      <p:cBhvr>
                                        <p:cTn id="16" dur="1" fill="hold">
                                          <p:stCondLst>
                                            <p:cond delay="0"/>
                                          </p:stCondLst>
                                        </p:cTn>
                                        <p:tgtEl>
                                          <p:spTgt spid="13"/>
                                        </p:tgtEl>
                                        <p:attrNameLst>
                                          <p:attrName>style.visibility</p:attrName>
                                        </p:attrNameLst>
                                      </p:cBhvr>
                                      <p:to>
                                        <p:strVal val="visible"/>
                                      </p:to>
                                    </p:set>
                                    <p:animEffect transition="in" filter="box(in)">
                                      <p:cBhvr>
                                        <p:cTn id="1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06413" y="836613"/>
            <a:ext cx="6648450" cy="646112"/>
          </a:xfrm>
          <a:prstGeom prst="rect">
            <a:avLst/>
          </a:prstGeom>
          <a:noFill/>
          <a:ln w="9525">
            <a:noFill/>
          </a:ln>
        </p:spPr>
        <p:txBody>
          <a:bodyPr wrap="none">
            <a:spAutoFit/>
          </a:bodyPr>
          <a:lstStyle/>
          <a:p>
            <a:r>
              <a:rPr lang="zh-CN" altLang="en-US" sz="3600" dirty="0">
                <a:latin typeface="Verdana" panose="020B0604030504040204" pitchFamily="34" charset="0"/>
              </a:rPr>
              <a:t>（一）增值税优惠政策相关文件</a:t>
            </a:r>
          </a:p>
        </p:txBody>
      </p:sp>
      <p:sp>
        <p:nvSpPr>
          <p:cNvPr id="4" name="矩形 3"/>
          <p:cNvSpPr/>
          <p:nvPr/>
        </p:nvSpPr>
        <p:spPr>
          <a:xfrm>
            <a:off x="-23812" y="3005138"/>
            <a:ext cx="265112" cy="1620837"/>
          </a:xfrm>
          <a:prstGeom prst="rect">
            <a:avLst/>
          </a:prstGeom>
          <a:solidFill>
            <a:srgbClr val="24569D"/>
          </a:solidFill>
          <a:ln w="25400">
            <a:noFill/>
          </a:ln>
        </p:spPr>
        <p:txBody>
          <a:bodyPr anchor="ctr"/>
          <a:lstStyle/>
          <a:p>
            <a:pPr algn="ctr"/>
            <a:endParaRPr lang="zh-CN" altLang="en-US" dirty="0">
              <a:solidFill>
                <a:srgbClr val="FFFFFF"/>
              </a:solidFill>
              <a:latin typeface="Calibri" panose="020F0502020204030204" pitchFamily="34" charset="0"/>
              <a:ea typeface="宋体" panose="02010600030101010101" pitchFamily="2" charset="-122"/>
            </a:endParaRPr>
          </a:p>
        </p:txBody>
      </p:sp>
      <p:sp>
        <p:nvSpPr>
          <p:cNvPr id="5" name="矩形 4"/>
          <p:cNvSpPr/>
          <p:nvPr/>
        </p:nvSpPr>
        <p:spPr>
          <a:xfrm>
            <a:off x="11926888" y="3005138"/>
            <a:ext cx="265112" cy="1620837"/>
          </a:xfrm>
          <a:prstGeom prst="rect">
            <a:avLst/>
          </a:prstGeom>
          <a:solidFill>
            <a:srgbClr val="24569D"/>
          </a:solidFill>
          <a:ln w="25400">
            <a:noFill/>
          </a:ln>
        </p:spPr>
        <p:txBody>
          <a:bodyPr anchor="ctr"/>
          <a:lstStyle/>
          <a:p>
            <a:pPr algn="ctr"/>
            <a:endParaRPr lang="zh-CN" altLang="en-US" dirty="0">
              <a:solidFill>
                <a:srgbClr val="FFFFFF"/>
              </a:solidFill>
              <a:latin typeface="Calibri" panose="020F0502020204030204" pitchFamily="34" charset="0"/>
              <a:ea typeface="宋体" panose="02010600030101010101" pitchFamily="2" charset="-122"/>
            </a:endParaRPr>
          </a:p>
        </p:txBody>
      </p:sp>
      <p:sp>
        <p:nvSpPr>
          <p:cNvPr id="11" name="文本框 5"/>
          <p:cNvSpPr txBox="1"/>
          <p:nvPr/>
        </p:nvSpPr>
        <p:spPr>
          <a:xfrm>
            <a:off x="1944688" y="2214563"/>
            <a:ext cx="8039100" cy="2495550"/>
          </a:xfrm>
          <a:prstGeom prst="rect">
            <a:avLst/>
          </a:prstGeom>
          <a:noFill/>
          <a:ln w="9525">
            <a:noFill/>
          </a:ln>
        </p:spPr>
        <p:txBody>
          <a:bodyPr>
            <a:spAutoFit/>
          </a:bodyPr>
          <a:lstStyle/>
          <a:p>
            <a:pPr>
              <a:lnSpc>
                <a:spcPct val="125000"/>
              </a:lnSpc>
            </a:pPr>
            <a:r>
              <a:rPr lang="zh-CN" altLang="en-US" sz="3200" dirty="0">
                <a:latin typeface="Verdana" panose="020B0604030504040204" pitchFamily="34" charset="0"/>
              </a:rPr>
              <a:t>财税〔20</a:t>
            </a:r>
            <a:r>
              <a:rPr lang="en-US" altLang="zh-CN" sz="3200" dirty="0">
                <a:latin typeface="Verdana" panose="020B0604030504040204" pitchFamily="34" charset="0"/>
              </a:rPr>
              <a:t>0</a:t>
            </a:r>
            <a:r>
              <a:rPr lang="zh-CN" altLang="en-US" sz="3200" dirty="0">
                <a:latin typeface="Verdana" panose="020B0604030504040204" pitchFamily="34" charset="0"/>
              </a:rPr>
              <a:t>8〕</a:t>
            </a:r>
            <a:r>
              <a:rPr lang="en-US" altLang="zh-CN" sz="3200" dirty="0">
                <a:latin typeface="Verdana" panose="020B0604030504040204" pitchFamily="34" charset="0"/>
              </a:rPr>
              <a:t>92</a:t>
            </a:r>
            <a:r>
              <a:rPr lang="zh-CN" altLang="en-US" sz="3200" dirty="0">
                <a:latin typeface="Verdana" panose="020B0604030504040204" pitchFamily="34" charset="0"/>
              </a:rPr>
              <a:t>号</a:t>
            </a:r>
            <a:endParaRPr lang="en-US" altLang="zh-CN" sz="3200" dirty="0">
              <a:latin typeface="Verdana" panose="020B0604030504040204" pitchFamily="34" charset="0"/>
            </a:endParaRPr>
          </a:p>
          <a:p>
            <a:pPr>
              <a:lnSpc>
                <a:spcPct val="125000"/>
              </a:lnSpc>
            </a:pPr>
            <a:r>
              <a:rPr lang="zh-CN" altLang="en-US" sz="3200" dirty="0">
                <a:latin typeface="Verdana" panose="020B0604030504040204" pitchFamily="34" charset="0"/>
              </a:rPr>
              <a:t>国发〔20</a:t>
            </a:r>
            <a:r>
              <a:rPr lang="en-US" altLang="zh-CN" sz="3200" dirty="0">
                <a:latin typeface="Verdana" panose="020B0604030504040204" pitchFamily="34" charset="0"/>
              </a:rPr>
              <a:t>00</a:t>
            </a:r>
            <a:r>
              <a:rPr lang="zh-CN" altLang="en-US" sz="3200" dirty="0">
                <a:latin typeface="Verdana" panose="020B0604030504040204" pitchFamily="34" charset="0"/>
              </a:rPr>
              <a:t>〕</a:t>
            </a:r>
            <a:r>
              <a:rPr lang="en-US" altLang="zh-CN" sz="3200" dirty="0">
                <a:latin typeface="Verdana" panose="020B0604030504040204" pitchFamily="34" charset="0"/>
              </a:rPr>
              <a:t>18</a:t>
            </a:r>
            <a:r>
              <a:rPr lang="zh-CN" altLang="en-US" sz="3200" dirty="0">
                <a:latin typeface="Verdana" panose="020B0604030504040204" pitchFamily="34" charset="0"/>
              </a:rPr>
              <a:t>号</a:t>
            </a:r>
            <a:endParaRPr lang="en-US" altLang="zh-CN" sz="3200" dirty="0">
              <a:latin typeface="Verdana" panose="020B0604030504040204" pitchFamily="34" charset="0"/>
            </a:endParaRPr>
          </a:p>
          <a:p>
            <a:pPr>
              <a:lnSpc>
                <a:spcPct val="125000"/>
              </a:lnSpc>
            </a:pPr>
            <a:r>
              <a:rPr lang="zh-CN" altLang="en-US" sz="3200" dirty="0">
                <a:latin typeface="Verdana" panose="020B0604030504040204" pitchFamily="34" charset="0"/>
              </a:rPr>
              <a:t>财税〔201</a:t>
            </a:r>
            <a:r>
              <a:rPr lang="en-US" altLang="zh-CN" sz="3200" dirty="0">
                <a:latin typeface="Verdana" panose="020B0604030504040204" pitchFamily="34" charset="0"/>
              </a:rPr>
              <a:t>1</a:t>
            </a:r>
            <a:r>
              <a:rPr lang="zh-CN" altLang="en-US" sz="3200" dirty="0">
                <a:latin typeface="Verdana" panose="020B0604030504040204" pitchFamily="34" charset="0"/>
              </a:rPr>
              <a:t>〕</a:t>
            </a:r>
            <a:r>
              <a:rPr lang="en-US" altLang="zh-CN" sz="3200" dirty="0">
                <a:latin typeface="Verdana" panose="020B0604030504040204" pitchFamily="34" charset="0"/>
              </a:rPr>
              <a:t>100</a:t>
            </a:r>
            <a:r>
              <a:rPr lang="zh-CN" altLang="en-US" sz="3200" dirty="0">
                <a:latin typeface="Verdana" panose="020B0604030504040204" pitchFamily="34" charset="0"/>
              </a:rPr>
              <a:t>号</a:t>
            </a:r>
            <a:endParaRPr lang="en-US" altLang="zh-CN" sz="3200" dirty="0">
              <a:latin typeface="Verdana" panose="020B0604030504040204" pitchFamily="34" charset="0"/>
            </a:endParaRPr>
          </a:p>
          <a:p>
            <a:pPr>
              <a:lnSpc>
                <a:spcPct val="125000"/>
              </a:lnSpc>
            </a:pPr>
            <a:r>
              <a:rPr lang="zh-CN" altLang="en-US" sz="3200" dirty="0">
                <a:latin typeface="Verdana" panose="020B0604030504040204" pitchFamily="34" charset="0"/>
              </a:rPr>
              <a:t>浙国税函〔201</a:t>
            </a:r>
            <a:r>
              <a:rPr lang="en-US" altLang="zh-CN" sz="3200" dirty="0">
                <a:latin typeface="Verdana" panose="020B0604030504040204" pitchFamily="34" charset="0"/>
              </a:rPr>
              <a:t>1</a:t>
            </a:r>
            <a:r>
              <a:rPr lang="zh-CN" altLang="en-US" sz="3200" dirty="0">
                <a:latin typeface="Verdana" panose="020B0604030504040204" pitchFamily="34" charset="0"/>
              </a:rPr>
              <a:t>〕3</a:t>
            </a:r>
            <a:r>
              <a:rPr lang="en-US" altLang="zh-CN" sz="3200" dirty="0">
                <a:latin typeface="Verdana" panose="020B0604030504040204" pitchFamily="34" charset="0"/>
              </a:rPr>
              <a:t>36</a:t>
            </a:r>
            <a:r>
              <a:rPr lang="zh-CN" altLang="en-US" sz="3200" dirty="0">
                <a:latin typeface="Verdana" panose="020B0604030504040204" pitchFamily="34" charset="0"/>
              </a:rPr>
              <a:t>号 </a:t>
            </a:r>
            <a:endParaRPr lang="en-US" altLang="zh-CN" sz="3200" dirty="0">
              <a:latin typeface="Verdana" panose="020B0604030504040204" pitchFamily="34" charset="0"/>
            </a:endParaRPr>
          </a:p>
        </p:txBody>
      </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Scale>
                                      <p:cBhvr>
                                        <p:cTn id="7" dur="375" fill="hold">
                                          <p:stCondLst>
                                            <p:cond delay="0"/>
                                          </p:stCondLst>
                                        </p:cTn>
                                        <p:tgtEl>
                                          <p:spTgt spid="2"/>
                                        </p:tgtEl>
                                      </p:cBhvr>
                                      <p:from x="150000" y="150000"/>
                                      <p:to x="90000" y="90000"/>
                                    </p:animScale>
                                    <p:animScale>
                                      <p:cBhvr>
                                        <p:cTn id="8" dur="375" fill="hold">
                                          <p:stCondLst>
                                            <p:cond delay="375"/>
                                          </p:stCondLst>
                                        </p:cTn>
                                        <p:tgtEl>
                                          <p:spTgt spid="2"/>
                                        </p:tgtEl>
                                      </p:cBhvr>
                                      <p:from x="90000" y="90000"/>
                                      <p:to x="100000" y="100000"/>
                                    </p:animScale>
                                  </p:childTnLst>
                                </p:cTn>
                              </p:par>
                              <p:par>
                                <p:cTn id="9" presetID="10" presetClass="entr" presetSubtype="0" fill="hold" grpId="0" nodeType="withEffect">
                                  <p:stCondLst>
                                    <p:cond delay="175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par>
                                <p:cTn id="12" presetID="10" presetClass="entr" presetSubtype="0" fill="hold" grpId="0" nodeType="withEffect">
                                  <p:stCondLst>
                                    <p:cond delay="175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par>
                                <p:cTn id="15" presetID="42" presetClass="entr" presetSubtype="0" fill="hold" grpId="0" nodeType="withEffect">
                                  <p:stCondLst>
                                    <p:cond delay="200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anim calcmode="lin" valueType="num">
                                      <p:cBhvr>
                                        <p:cTn id="18" dur="500" fill="hold"/>
                                        <p:tgtEl>
                                          <p:spTgt spid="11"/>
                                        </p:tgtEl>
                                        <p:attrNameLst>
                                          <p:attrName>ppt_x</p:attrName>
                                        </p:attrNameLst>
                                      </p:cBhvr>
                                      <p:tavLst>
                                        <p:tav tm="0">
                                          <p:val>
                                            <p:strVal val="#ppt_x"/>
                                          </p:val>
                                        </p:tav>
                                        <p:tav tm="100000">
                                          <p:val>
                                            <p:strVal val="#ppt_x"/>
                                          </p:val>
                                        </p:tav>
                                      </p:tavLst>
                                    </p:anim>
                                    <p:anim calcmode="lin" valueType="num">
                                      <p:cBhvr>
                                        <p:cTn id="19" dur="5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06413" y="836613"/>
            <a:ext cx="4800600" cy="646112"/>
          </a:xfrm>
          <a:prstGeom prst="rect">
            <a:avLst/>
          </a:prstGeom>
          <a:noFill/>
          <a:ln w="9525">
            <a:noFill/>
          </a:ln>
        </p:spPr>
        <p:txBody>
          <a:bodyPr wrap="none">
            <a:spAutoFit/>
          </a:bodyPr>
          <a:lstStyle/>
          <a:p>
            <a:r>
              <a:rPr lang="zh-CN" altLang="en-US" sz="3600" dirty="0">
                <a:latin typeface="Verdana" panose="020B0604030504040204" pitchFamily="34" charset="0"/>
              </a:rPr>
              <a:t>（二）所得税优惠政策</a:t>
            </a:r>
          </a:p>
        </p:txBody>
      </p:sp>
      <p:sp>
        <p:nvSpPr>
          <p:cNvPr id="4" name="矩形 3"/>
          <p:cNvSpPr/>
          <p:nvPr/>
        </p:nvSpPr>
        <p:spPr>
          <a:xfrm>
            <a:off x="-23812" y="3005138"/>
            <a:ext cx="265112" cy="1620837"/>
          </a:xfrm>
          <a:prstGeom prst="rect">
            <a:avLst/>
          </a:prstGeom>
          <a:solidFill>
            <a:srgbClr val="24569D"/>
          </a:solidFill>
          <a:ln w="25400">
            <a:noFill/>
          </a:ln>
        </p:spPr>
        <p:txBody>
          <a:bodyPr anchor="ctr"/>
          <a:lstStyle/>
          <a:p>
            <a:pPr algn="ctr"/>
            <a:endParaRPr lang="zh-CN" altLang="en-US" dirty="0">
              <a:solidFill>
                <a:srgbClr val="FFFFFF"/>
              </a:solidFill>
              <a:latin typeface="Calibri" panose="020F0502020204030204" pitchFamily="34" charset="0"/>
              <a:ea typeface="宋体" panose="02010600030101010101" pitchFamily="2" charset="-122"/>
            </a:endParaRPr>
          </a:p>
        </p:txBody>
      </p:sp>
      <p:sp>
        <p:nvSpPr>
          <p:cNvPr id="5" name="矩形 4"/>
          <p:cNvSpPr/>
          <p:nvPr/>
        </p:nvSpPr>
        <p:spPr>
          <a:xfrm>
            <a:off x="11926888" y="3005138"/>
            <a:ext cx="265112" cy="1620837"/>
          </a:xfrm>
          <a:prstGeom prst="rect">
            <a:avLst/>
          </a:prstGeom>
          <a:solidFill>
            <a:srgbClr val="24569D"/>
          </a:solidFill>
          <a:ln w="25400">
            <a:noFill/>
          </a:ln>
        </p:spPr>
        <p:txBody>
          <a:bodyPr anchor="ctr"/>
          <a:lstStyle/>
          <a:p>
            <a:pPr algn="ctr"/>
            <a:endParaRPr lang="zh-CN" altLang="en-US" dirty="0">
              <a:solidFill>
                <a:srgbClr val="FFFFFF"/>
              </a:solidFill>
              <a:latin typeface="Calibri" panose="020F0502020204030204" pitchFamily="34" charset="0"/>
              <a:ea typeface="宋体" panose="02010600030101010101" pitchFamily="2" charset="-122"/>
            </a:endParaRPr>
          </a:p>
        </p:txBody>
      </p:sp>
      <p:sp>
        <p:nvSpPr>
          <p:cNvPr id="11" name="文本框 5"/>
          <p:cNvSpPr txBox="1"/>
          <p:nvPr/>
        </p:nvSpPr>
        <p:spPr>
          <a:xfrm>
            <a:off x="1912938" y="1809750"/>
            <a:ext cx="8039100" cy="3324225"/>
          </a:xfrm>
          <a:prstGeom prst="rect">
            <a:avLst/>
          </a:prstGeom>
          <a:noFill/>
          <a:ln w="9525">
            <a:noFill/>
          </a:ln>
        </p:spPr>
        <p:txBody>
          <a:bodyPr>
            <a:spAutoFit/>
          </a:bodyPr>
          <a:lstStyle/>
          <a:p>
            <a:pPr>
              <a:lnSpc>
                <a:spcPct val="125000"/>
              </a:lnSpc>
            </a:pPr>
            <a:r>
              <a:rPr lang="zh-CN" altLang="en-US" sz="2400" dirty="0">
                <a:latin typeface="Verdana" panose="020B0604030504040204" pitchFamily="34" charset="0"/>
              </a:rPr>
              <a:t>一、</a:t>
            </a:r>
            <a:r>
              <a:rPr lang="zh-CN" altLang="zh-CN" sz="2400" dirty="0">
                <a:latin typeface="Verdana" panose="020B0604030504040204" pitchFamily="34" charset="0"/>
              </a:rPr>
              <a:t>我国境内符合条件的软件企业，在</a:t>
            </a:r>
            <a:r>
              <a:rPr lang="en-US" altLang="zh-CN" sz="2400" dirty="0">
                <a:latin typeface="Verdana" panose="020B0604030504040204" pitchFamily="34" charset="0"/>
              </a:rPr>
              <a:t>2017</a:t>
            </a:r>
            <a:r>
              <a:rPr lang="zh-CN" altLang="zh-CN" sz="2400" dirty="0">
                <a:latin typeface="Verdana" panose="020B0604030504040204" pitchFamily="34" charset="0"/>
              </a:rPr>
              <a:t>年</a:t>
            </a:r>
            <a:r>
              <a:rPr lang="en-US" altLang="zh-CN" sz="2400" dirty="0">
                <a:latin typeface="Verdana" panose="020B0604030504040204" pitchFamily="34" charset="0"/>
              </a:rPr>
              <a:t>12</a:t>
            </a:r>
            <a:r>
              <a:rPr lang="zh-CN" altLang="zh-CN" sz="2400" dirty="0">
                <a:latin typeface="Verdana" panose="020B0604030504040204" pitchFamily="34" charset="0"/>
              </a:rPr>
              <a:t>月</a:t>
            </a:r>
            <a:r>
              <a:rPr lang="en-US" altLang="zh-CN" sz="2400" dirty="0">
                <a:latin typeface="Verdana" panose="020B0604030504040204" pitchFamily="34" charset="0"/>
              </a:rPr>
              <a:t>31</a:t>
            </a:r>
            <a:r>
              <a:rPr lang="zh-CN" altLang="zh-CN" sz="2400" dirty="0">
                <a:latin typeface="Verdana" panose="020B0604030504040204" pitchFamily="34" charset="0"/>
              </a:rPr>
              <a:t>日前自获利年度起，第一年至第二年免征企业所得税，第三年至第五年按照</a:t>
            </a:r>
            <a:r>
              <a:rPr lang="en-US" altLang="zh-CN" sz="2400" dirty="0">
                <a:latin typeface="Verdana" panose="020B0604030504040204" pitchFamily="34" charset="0"/>
              </a:rPr>
              <a:t>25%</a:t>
            </a:r>
            <a:r>
              <a:rPr lang="zh-CN" altLang="zh-CN" sz="2400" dirty="0">
                <a:latin typeface="Verdana" panose="020B0604030504040204" pitchFamily="34" charset="0"/>
              </a:rPr>
              <a:t>的法定税率减半征收企业所得税，并享受至期满为止</a:t>
            </a:r>
            <a:r>
              <a:rPr lang="zh-CN" altLang="en-US" sz="2400" dirty="0">
                <a:latin typeface="Verdana" panose="020B0604030504040204" pitchFamily="34" charset="0"/>
              </a:rPr>
              <a:t>。</a:t>
            </a:r>
            <a:endParaRPr lang="en-US" altLang="zh-CN" sz="2400" dirty="0">
              <a:latin typeface="Verdana" panose="020B0604030504040204" pitchFamily="34" charset="0"/>
            </a:endParaRPr>
          </a:p>
          <a:p>
            <a:pPr>
              <a:lnSpc>
                <a:spcPct val="125000"/>
              </a:lnSpc>
            </a:pPr>
            <a:endParaRPr lang="en-US" altLang="zh-CN" sz="2400" dirty="0">
              <a:latin typeface="Verdana" panose="020B0604030504040204" pitchFamily="34" charset="0"/>
            </a:endParaRPr>
          </a:p>
          <a:p>
            <a:pPr>
              <a:lnSpc>
                <a:spcPct val="125000"/>
              </a:lnSpc>
            </a:pPr>
            <a:r>
              <a:rPr lang="zh-CN" altLang="en-US" sz="2400" dirty="0">
                <a:latin typeface="Verdana" panose="020B0604030504040204" pitchFamily="34" charset="0"/>
              </a:rPr>
              <a:t>二、</a:t>
            </a:r>
            <a:r>
              <a:rPr lang="zh-CN" altLang="zh-CN" sz="2400" dirty="0">
                <a:latin typeface="Verdana" panose="020B0604030504040204" pitchFamily="34" charset="0"/>
              </a:rPr>
              <a:t>国家规划布局内的重点软件企业，如当年未享受免税优惠的，可减按</a:t>
            </a:r>
            <a:r>
              <a:rPr lang="en-US" altLang="zh-CN" sz="2400" dirty="0">
                <a:latin typeface="Verdana" panose="020B0604030504040204" pitchFamily="34" charset="0"/>
              </a:rPr>
              <a:t>10%</a:t>
            </a:r>
            <a:r>
              <a:rPr lang="zh-CN" altLang="zh-CN" sz="2400" dirty="0">
                <a:latin typeface="Verdana" panose="020B0604030504040204" pitchFamily="34" charset="0"/>
              </a:rPr>
              <a:t>的税率征收企业所得税。</a:t>
            </a:r>
            <a:endParaRPr lang="en-US" altLang="zh-CN" sz="2400" dirty="0">
              <a:latin typeface="Verdana" panose="020B0604030504040204" pitchFamily="34" charset="0"/>
            </a:endParaRPr>
          </a:p>
        </p:txBody>
      </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Scale>
                                      <p:cBhvr>
                                        <p:cTn id="7" dur="375" fill="hold">
                                          <p:stCondLst>
                                            <p:cond delay="0"/>
                                          </p:stCondLst>
                                        </p:cTn>
                                        <p:tgtEl>
                                          <p:spTgt spid="2"/>
                                        </p:tgtEl>
                                      </p:cBhvr>
                                      <p:from x="150000" y="150000"/>
                                      <p:to x="90000" y="90000"/>
                                    </p:animScale>
                                    <p:animScale>
                                      <p:cBhvr>
                                        <p:cTn id="8" dur="375" fill="hold">
                                          <p:stCondLst>
                                            <p:cond delay="375"/>
                                          </p:stCondLst>
                                        </p:cTn>
                                        <p:tgtEl>
                                          <p:spTgt spid="2"/>
                                        </p:tgtEl>
                                      </p:cBhvr>
                                      <p:from x="90000" y="90000"/>
                                      <p:to x="100000" y="100000"/>
                                    </p:animScale>
                                  </p:childTnLst>
                                </p:cTn>
                              </p:par>
                              <p:par>
                                <p:cTn id="9" presetID="10" presetClass="entr" presetSubtype="0" fill="hold" grpId="0" nodeType="withEffect">
                                  <p:stCondLst>
                                    <p:cond delay="175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par>
                                <p:cTn id="12" presetID="10" presetClass="entr" presetSubtype="0" fill="hold" grpId="0" nodeType="withEffect">
                                  <p:stCondLst>
                                    <p:cond delay="175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par>
                                <p:cTn id="15" presetID="42" presetClass="entr" presetSubtype="0" fill="hold" grpId="0" nodeType="withEffect">
                                  <p:stCondLst>
                                    <p:cond delay="200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anim calcmode="lin" valueType="num">
                                      <p:cBhvr>
                                        <p:cTn id="18" dur="500" fill="hold"/>
                                        <p:tgtEl>
                                          <p:spTgt spid="11"/>
                                        </p:tgtEl>
                                        <p:attrNameLst>
                                          <p:attrName>ppt_x</p:attrName>
                                        </p:attrNameLst>
                                      </p:cBhvr>
                                      <p:tavLst>
                                        <p:tav tm="0">
                                          <p:val>
                                            <p:strVal val="#ppt_x"/>
                                          </p:val>
                                        </p:tav>
                                        <p:tav tm="100000">
                                          <p:val>
                                            <p:strVal val="#ppt_x"/>
                                          </p:val>
                                        </p:tav>
                                      </p:tavLst>
                                    </p:anim>
                                    <p:anim calcmode="lin" valueType="num">
                                      <p:cBhvr>
                                        <p:cTn id="19" dur="5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06413" y="836613"/>
            <a:ext cx="6648450" cy="646112"/>
          </a:xfrm>
          <a:prstGeom prst="rect">
            <a:avLst/>
          </a:prstGeom>
          <a:noFill/>
          <a:ln w="9525">
            <a:noFill/>
          </a:ln>
        </p:spPr>
        <p:txBody>
          <a:bodyPr wrap="none">
            <a:spAutoFit/>
          </a:bodyPr>
          <a:lstStyle/>
          <a:p>
            <a:r>
              <a:rPr lang="zh-CN" altLang="en-US" sz="3600" dirty="0">
                <a:latin typeface="Verdana" panose="020B0604030504040204" pitchFamily="34" charset="0"/>
              </a:rPr>
              <a:t>（二）所得税优惠政策相关文件</a:t>
            </a:r>
          </a:p>
        </p:txBody>
      </p:sp>
      <p:sp>
        <p:nvSpPr>
          <p:cNvPr id="4" name="矩形 3"/>
          <p:cNvSpPr/>
          <p:nvPr/>
        </p:nvSpPr>
        <p:spPr>
          <a:xfrm>
            <a:off x="-23812" y="3005138"/>
            <a:ext cx="265112" cy="1620837"/>
          </a:xfrm>
          <a:prstGeom prst="rect">
            <a:avLst/>
          </a:prstGeom>
          <a:solidFill>
            <a:srgbClr val="24569D"/>
          </a:solidFill>
          <a:ln w="25400">
            <a:noFill/>
          </a:ln>
        </p:spPr>
        <p:txBody>
          <a:bodyPr anchor="ctr"/>
          <a:lstStyle/>
          <a:p>
            <a:pPr algn="ctr"/>
            <a:endParaRPr lang="zh-CN" altLang="en-US" dirty="0">
              <a:solidFill>
                <a:srgbClr val="FFFFFF"/>
              </a:solidFill>
              <a:latin typeface="Calibri" panose="020F0502020204030204" pitchFamily="34" charset="0"/>
              <a:ea typeface="宋体" panose="02010600030101010101" pitchFamily="2" charset="-122"/>
            </a:endParaRPr>
          </a:p>
        </p:txBody>
      </p:sp>
      <p:sp>
        <p:nvSpPr>
          <p:cNvPr id="5" name="矩形 4"/>
          <p:cNvSpPr/>
          <p:nvPr/>
        </p:nvSpPr>
        <p:spPr>
          <a:xfrm>
            <a:off x="11926888" y="3005138"/>
            <a:ext cx="265112" cy="1620837"/>
          </a:xfrm>
          <a:prstGeom prst="rect">
            <a:avLst/>
          </a:prstGeom>
          <a:solidFill>
            <a:srgbClr val="24569D"/>
          </a:solidFill>
          <a:ln w="25400">
            <a:noFill/>
          </a:ln>
        </p:spPr>
        <p:txBody>
          <a:bodyPr anchor="ctr"/>
          <a:lstStyle/>
          <a:p>
            <a:pPr algn="ctr"/>
            <a:endParaRPr lang="zh-CN" altLang="en-US" dirty="0">
              <a:solidFill>
                <a:srgbClr val="FFFFFF"/>
              </a:solidFill>
              <a:latin typeface="Calibri" panose="020F0502020204030204" pitchFamily="34" charset="0"/>
              <a:ea typeface="宋体" panose="02010600030101010101" pitchFamily="2" charset="-122"/>
            </a:endParaRPr>
          </a:p>
        </p:txBody>
      </p:sp>
      <p:sp>
        <p:nvSpPr>
          <p:cNvPr id="11" name="文本框 5"/>
          <p:cNvSpPr txBox="1"/>
          <p:nvPr/>
        </p:nvSpPr>
        <p:spPr>
          <a:xfrm>
            <a:off x="1944688" y="2214563"/>
            <a:ext cx="8039100" cy="2554287"/>
          </a:xfrm>
          <a:prstGeom prst="rect">
            <a:avLst/>
          </a:prstGeom>
          <a:noFill/>
          <a:ln w="9525">
            <a:noFill/>
          </a:ln>
        </p:spPr>
        <p:txBody>
          <a:bodyPr>
            <a:spAutoFit/>
          </a:bodyPr>
          <a:lstStyle/>
          <a:p>
            <a:pPr>
              <a:lnSpc>
                <a:spcPct val="125000"/>
              </a:lnSpc>
            </a:pPr>
            <a:r>
              <a:rPr lang="zh-CN" altLang="zh-CN" sz="3200" dirty="0">
                <a:latin typeface="Verdana" panose="020B0604030504040204" pitchFamily="34" charset="0"/>
              </a:rPr>
              <a:t>财税〔</a:t>
            </a:r>
            <a:r>
              <a:rPr lang="en-US" altLang="zh-CN" sz="3200" dirty="0">
                <a:latin typeface="Verdana" panose="020B0604030504040204" pitchFamily="34" charset="0"/>
              </a:rPr>
              <a:t>2012</a:t>
            </a:r>
            <a:r>
              <a:rPr lang="zh-CN" altLang="zh-CN" sz="3200" dirty="0">
                <a:latin typeface="Verdana" panose="020B0604030504040204" pitchFamily="34" charset="0"/>
              </a:rPr>
              <a:t>〕</a:t>
            </a:r>
            <a:r>
              <a:rPr lang="en-US" altLang="zh-CN" sz="3200" dirty="0">
                <a:latin typeface="Verdana" panose="020B0604030504040204" pitchFamily="34" charset="0"/>
              </a:rPr>
              <a:t>27</a:t>
            </a:r>
            <a:r>
              <a:rPr lang="zh-CN" altLang="zh-CN" sz="3200" dirty="0">
                <a:latin typeface="Verdana" panose="020B0604030504040204" pitchFamily="34" charset="0"/>
              </a:rPr>
              <a:t>号</a:t>
            </a:r>
            <a:endParaRPr lang="en-US" altLang="zh-CN" sz="3200" dirty="0">
              <a:latin typeface="Verdana" panose="020B0604030504040204" pitchFamily="34" charset="0"/>
            </a:endParaRPr>
          </a:p>
          <a:p>
            <a:pPr>
              <a:lnSpc>
                <a:spcPct val="125000"/>
              </a:lnSpc>
            </a:pPr>
            <a:r>
              <a:rPr lang="zh-CN" altLang="zh-CN" sz="3200" dirty="0">
                <a:latin typeface="Verdana" panose="020B0604030504040204" pitchFamily="34" charset="0"/>
              </a:rPr>
              <a:t>财税〔</a:t>
            </a:r>
            <a:r>
              <a:rPr lang="en-US" altLang="zh-CN" sz="3200" dirty="0">
                <a:latin typeface="Verdana" panose="020B0604030504040204" pitchFamily="34" charset="0"/>
              </a:rPr>
              <a:t>2016</a:t>
            </a:r>
            <a:r>
              <a:rPr lang="zh-CN" altLang="zh-CN" sz="3200" dirty="0">
                <a:latin typeface="Verdana" panose="020B0604030504040204" pitchFamily="34" charset="0"/>
              </a:rPr>
              <a:t>〕</a:t>
            </a:r>
            <a:r>
              <a:rPr lang="en-US" altLang="zh-CN" sz="3200" dirty="0">
                <a:latin typeface="Verdana" panose="020B0604030504040204" pitchFamily="34" charset="0"/>
              </a:rPr>
              <a:t>49</a:t>
            </a:r>
            <a:r>
              <a:rPr lang="zh-CN" altLang="zh-CN" sz="3200" dirty="0">
                <a:latin typeface="Verdana" panose="020B0604030504040204" pitchFamily="34" charset="0"/>
              </a:rPr>
              <a:t>号</a:t>
            </a:r>
            <a:endParaRPr lang="en-US" altLang="zh-CN" sz="3200" dirty="0">
              <a:latin typeface="Verdana" panose="020B0604030504040204" pitchFamily="34" charset="0"/>
            </a:endParaRPr>
          </a:p>
          <a:p>
            <a:pPr>
              <a:lnSpc>
                <a:spcPct val="125000"/>
              </a:lnSpc>
            </a:pPr>
            <a:r>
              <a:rPr lang="zh-CN" altLang="zh-CN" sz="3200" dirty="0">
                <a:latin typeface="Verdana" panose="020B0604030504040204" pitchFamily="34" charset="0"/>
              </a:rPr>
              <a:t>国家税务总局公告</a:t>
            </a:r>
            <a:r>
              <a:rPr lang="en-US" altLang="zh-CN" sz="3200" dirty="0">
                <a:latin typeface="Verdana" panose="020B0604030504040204" pitchFamily="34" charset="0"/>
              </a:rPr>
              <a:t>2013</a:t>
            </a:r>
            <a:r>
              <a:rPr lang="zh-CN" altLang="zh-CN" sz="3200" dirty="0">
                <a:latin typeface="Verdana" panose="020B0604030504040204" pitchFamily="34" charset="0"/>
              </a:rPr>
              <a:t>年第</a:t>
            </a:r>
            <a:r>
              <a:rPr lang="en-US" altLang="zh-CN" sz="3200" dirty="0">
                <a:latin typeface="Verdana" panose="020B0604030504040204" pitchFamily="34" charset="0"/>
              </a:rPr>
              <a:t>43</a:t>
            </a:r>
            <a:r>
              <a:rPr lang="zh-CN" altLang="zh-CN" sz="3200" dirty="0">
                <a:latin typeface="Verdana" panose="020B0604030504040204" pitchFamily="34" charset="0"/>
              </a:rPr>
              <a:t>号</a:t>
            </a:r>
            <a:endParaRPr lang="en-US" altLang="zh-CN" sz="3200" dirty="0">
              <a:latin typeface="Verdana" panose="020B0604030504040204" pitchFamily="34" charset="0"/>
            </a:endParaRPr>
          </a:p>
          <a:p>
            <a:pPr>
              <a:lnSpc>
                <a:spcPct val="125000"/>
              </a:lnSpc>
            </a:pPr>
            <a:r>
              <a:rPr lang="zh-CN" altLang="zh-CN" sz="3200" dirty="0">
                <a:latin typeface="Verdana" panose="020B0604030504040204" pitchFamily="34" charset="0"/>
              </a:rPr>
              <a:t>发改高技〔</a:t>
            </a:r>
            <a:r>
              <a:rPr lang="en-US" altLang="zh-CN" sz="3200" dirty="0">
                <a:latin typeface="Verdana" panose="020B0604030504040204" pitchFamily="34" charset="0"/>
              </a:rPr>
              <a:t>2016</a:t>
            </a:r>
            <a:r>
              <a:rPr lang="zh-CN" altLang="zh-CN" sz="3200" dirty="0">
                <a:latin typeface="Verdana" panose="020B0604030504040204" pitchFamily="34" charset="0"/>
              </a:rPr>
              <a:t>〕</a:t>
            </a:r>
            <a:r>
              <a:rPr lang="en-US" altLang="zh-CN" sz="3200" dirty="0">
                <a:latin typeface="Verdana" panose="020B0604030504040204" pitchFamily="34" charset="0"/>
              </a:rPr>
              <a:t>1056</a:t>
            </a:r>
            <a:r>
              <a:rPr lang="zh-CN" altLang="zh-CN" sz="3200" dirty="0">
                <a:latin typeface="Verdana" panose="020B0604030504040204" pitchFamily="34" charset="0"/>
              </a:rPr>
              <a:t>号</a:t>
            </a:r>
            <a:endParaRPr lang="en-US" altLang="zh-CN" sz="3200" dirty="0">
              <a:latin typeface="Verdana" panose="020B0604030504040204" pitchFamily="34" charset="0"/>
            </a:endParaRPr>
          </a:p>
        </p:txBody>
      </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Scale>
                                      <p:cBhvr>
                                        <p:cTn id="7" dur="375" fill="hold">
                                          <p:stCondLst>
                                            <p:cond delay="0"/>
                                          </p:stCondLst>
                                        </p:cTn>
                                        <p:tgtEl>
                                          <p:spTgt spid="2"/>
                                        </p:tgtEl>
                                      </p:cBhvr>
                                      <p:from x="150000" y="150000"/>
                                      <p:to x="90000" y="90000"/>
                                    </p:animScale>
                                    <p:animScale>
                                      <p:cBhvr>
                                        <p:cTn id="8" dur="375" fill="hold">
                                          <p:stCondLst>
                                            <p:cond delay="375"/>
                                          </p:stCondLst>
                                        </p:cTn>
                                        <p:tgtEl>
                                          <p:spTgt spid="2"/>
                                        </p:tgtEl>
                                      </p:cBhvr>
                                      <p:from x="90000" y="90000"/>
                                      <p:to x="100000" y="100000"/>
                                    </p:animScale>
                                  </p:childTnLst>
                                </p:cTn>
                              </p:par>
                              <p:par>
                                <p:cTn id="9" presetID="10" presetClass="entr" presetSubtype="0" fill="hold" grpId="0" nodeType="withEffect">
                                  <p:stCondLst>
                                    <p:cond delay="175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par>
                                <p:cTn id="12" presetID="10" presetClass="entr" presetSubtype="0" fill="hold" grpId="0" nodeType="withEffect">
                                  <p:stCondLst>
                                    <p:cond delay="175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par>
                                <p:cTn id="15" presetID="42" presetClass="entr" presetSubtype="0" fill="hold" grpId="0" nodeType="withEffect">
                                  <p:stCondLst>
                                    <p:cond delay="200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anim calcmode="lin" valueType="num">
                                      <p:cBhvr>
                                        <p:cTn id="18" dur="500" fill="hold"/>
                                        <p:tgtEl>
                                          <p:spTgt spid="11"/>
                                        </p:tgtEl>
                                        <p:attrNameLst>
                                          <p:attrName>ppt_x</p:attrName>
                                        </p:attrNameLst>
                                      </p:cBhvr>
                                      <p:tavLst>
                                        <p:tav tm="0">
                                          <p:val>
                                            <p:strVal val="#ppt_x"/>
                                          </p:val>
                                        </p:tav>
                                        <p:tav tm="100000">
                                          <p:val>
                                            <p:strVal val="#ppt_x"/>
                                          </p:val>
                                        </p:tav>
                                      </p:tavLst>
                                    </p:anim>
                                    <p:anim calcmode="lin" valueType="num">
                                      <p:cBhvr>
                                        <p:cTn id="19" dur="5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06413" y="836613"/>
            <a:ext cx="4800600" cy="646112"/>
          </a:xfrm>
          <a:prstGeom prst="rect">
            <a:avLst/>
          </a:prstGeom>
          <a:noFill/>
          <a:ln w="9525">
            <a:noFill/>
          </a:ln>
        </p:spPr>
        <p:txBody>
          <a:bodyPr wrap="none">
            <a:spAutoFit/>
          </a:bodyPr>
          <a:lstStyle/>
          <a:p>
            <a:r>
              <a:rPr lang="zh-CN" altLang="en-US" sz="3600" dirty="0">
                <a:latin typeface="Verdana" panose="020B0604030504040204" pitchFamily="34" charset="0"/>
              </a:rPr>
              <a:t>二、</a:t>
            </a:r>
            <a:r>
              <a:rPr lang="zh-CN" altLang="en-US" sz="3600" dirty="0">
                <a:latin typeface="微软雅黑" panose="020B0503020204020204" pitchFamily="34" charset="-122"/>
              </a:rPr>
              <a:t>办理优惠政策流程</a:t>
            </a:r>
            <a:endParaRPr lang="zh-CN" altLang="en-US" sz="3600" dirty="0">
              <a:latin typeface="Verdana" panose="020B0604030504040204" pitchFamily="34" charset="0"/>
            </a:endParaRPr>
          </a:p>
        </p:txBody>
      </p:sp>
      <p:sp>
        <p:nvSpPr>
          <p:cNvPr id="4" name="矩形 3"/>
          <p:cNvSpPr/>
          <p:nvPr/>
        </p:nvSpPr>
        <p:spPr>
          <a:xfrm>
            <a:off x="-23812" y="3005138"/>
            <a:ext cx="265112" cy="1620837"/>
          </a:xfrm>
          <a:prstGeom prst="rect">
            <a:avLst/>
          </a:prstGeom>
          <a:solidFill>
            <a:srgbClr val="24569D"/>
          </a:solidFill>
          <a:ln w="25400">
            <a:noFill/>
          </a:ln>
        </p:spPr>
        <p:txBody>
          <a:bodyPr anchor="ctr"/>
          <a:lstStyle/>
          <a:p>
            <a:pPr algn="ctr"/>
            <a:endParaRPr lang="zh-CN" altLang="en-US" dirty="0">
              <a:solidFill>
                <a:srgbClr val="FFFFFF"/>
              </a:solidFill>
              <a:latin typeface="Calibri" panose="020F0502020204030204" pitchFamily="34" charset="0"/>
              <a:ea typeface="宋体" panose="02010600030101010101" pitchFamily="2" charset="-122"/>
            </a:endParaRPr>
          </a:p>
        </p:txBody>
      </p:sp>
      <p:sp>
        <p:nvSpPr>
          <p:cNvPr id="5" name="矩形 4"/>
          <p:cNvSpPr/>
          <p:nvPr/>
        </p:nvSpPr>
        <p:spPr>
          <a:xfrm>
            <a:off x="11926888" y="3005138"/>
            <a:ext cx="265112" cy="1620837"/>
          </a:xfrm>
          <a:prstGeom prst="rect">
            <a:avLst/>
          </a:prstGeom>
          <a:solidFill>
            <a:srgbClr val="24569D"/>
          </a:solidFill>
          <a:ln w="25400">
            <a:noFill/>
          </a:ln>
        </p:spPr>
        <p:txBody>
          <a:bodyPr anchor="ctr"/>
          <a:lstStyle/>
          <a:p>
            <a:pPr algn="ctr"/>
            <a:endParaRPr lang="zh-CN" altLang="en-US" dirty="0">
              <a:solidFill>
                <a:srgbClr val="FFFFFF"/>
              </a:solidFill>
              <a:latin typeface="Calibri" panose="020F0502020204030204" pitchFamily="34" charset="0"/>
              <a:ea typeface="宋体" panose="02010600030101010101" pitchFamily="2" charset="-122"/>
            </a:endParaRPr>
          </a:p>
        </p:txBody>
      </p:sp>
      <p:sp>
        <p:nvSpPr>
          <p:cNvPr id="11" name="文本框 5"/>
          <p:cNvSpPr txBox="1"/>
          <p:nvPr/>
        </p:nvSpPr>
        <p:spPr>
          <a:xfrm>
            <a:off x="849313" y="1970088"/>
            <a:ext cx="10356850" cy="4246562"/>
          </a:xfrm>
          <a:prstGeom prst="rect">
            <a:avLst/>
          </a:prstGeom>
          <a:noFill/>
          <a:ln w="9525">
            <a:noFill/>
          </a:ln>
        </p:spPr>
        <p:txBody>
          <a:bodyPr>
            <a:spAutoFit/>
          </a:bodyPr>
          <a:lstStyle/>
          <a:p>
            <a:pPr>
              <a:lnSpc>
                <a:spcPct val="125000"/>
              </a:lnSpc>
            </a:pPr>
            <a:r>
              <a:rPr lang="en-US" altLang="zh-CN" sz="2400" dirty="0">
                <a:latin typeface="Verdana" panose="020B0604030504040204" pitchFamily="34" charset="0"/>
              </a:rPr>
              <a:t>#</a:t>
            </a:r>
            <a:r>
              <a:rPr lang="zh-CN" altLang="en-US" sz="2400" dirty="0">
                <a:latin typeface="Verdana" panose="020B0604030504040204" pitchFamily="34" charset="0"/>
              </a:rPr>
              <a:t>软件产品增值税即征即退资格备案</a:t>
            </a:r>
            <a:r>
              <a:rPr lang="en-US" altLang="zh-CN" sz="2400" dirty="0">
                <a:latin typeface="Verdana" panose="020B0604030504040204" pitchFamily="34" charset="0"/>
              </a:rPr>
              <a:t>#</a:t>
            </a:r>
          </a:p>
          <a:p>
            <a:pPr>
              <a:lnSpc>
                <a:spcPct val="125000"/>
              </a:lnSpc>
            </a:pPr>
            <a:endParaRPr lang="en-US" altLang="zh-CN" sz="2400" dirty="0">
              <a:latin typeface="Verdana" panose="020B0604030504040204" pitchFamily="34" charset="0"/>
            </a:endParaRPr>
          </a:p>
          <a:p>
            <a:pPr>
              <a:lnSpc>
                <a:spcPct val="125000"/>
              </a:lnSpc>
            </a:pPr>
            <a:r>
              <a:rPr lang="zh-CN" altLang="en-US" sz="2400" dirty="0">
                <a:latin typeface="Verdana" panose="020B0604030504040204" pitchFamily="34" charset="0"/>
              </a:rPr>
              <a:t>地点：办税大厅</a:t>
            </a:r>
            <a:endParaRPr lang="en-US" altLang="zh-CN" sz="2400" dirty="0">
              <a:latin typeface="Verdana" panose="020B0604030504040204" pitchFamily="34" charset="0"/>
            </a:endParaRPr>
          </a:p>
          <a:p>
            <a:pPr>
              <a:lnSpc>
                <a:spcPct val="125000"/>
              </a:lnSpc>
            </a:pPr>
            <a:r>
              <a:rPr lang="zh-CN" altLang="en-US" sz="2400" dirty="0">
                <a:latin typeface="Verdana" panose="020B0604030504040204" pitchFamily="34" charset="0"/>
              </a:rPr>
              <a:t>所需资料： </a:t>
            </a:r>
            <a:r>
              <a:rPr lang="en-US" altLang="zh-CN" sz="2400" dirty="0">
                <a:latin typeface="Verdana" panose="020B0604030504040204" pitchFamily="34" charset="0"/>
              </a:rPr>
              <a:t>1</a:t>
            </a:r>
            <a:r>
              <a:rPr lang="zh-CN" altLang="en-US" sz="2400" dirty="0">
                <a:latin typeface="Verdana" panose="020B0604030504040204" pitchFamily="34" charset="0"/>
              </a:rPr>
              <a:t>、</a:t>
            </a:r>
            <a:r>
              <a:rPr lang="en-US" altLang="zh-CN" sz="2400" dirty="0">
                <a:latin typeface="Verdana" panose="020B0604030504040204" pitchFamily="34" charset="0"/>
              </a:rPr>
              <a:t>《</a:t>
            </a:r>
            <a:r>
              <a:rPr lang="zh-CN" altLang="en-US" sz="2400" dirty="0">
                <a:latin typeface="Verdana" panose="020B0604030504040204" pitchFamily="34" charset="0"/>
              </a:rPr>
              <a:t>税务资格备案表</a:t>
            </a:r>
            <a:r>
              <a:rPr lang="en-US" altLang="zh-CN" sz="2400" dirty="0">
                <a:latin typeface="Verdana" panose="020B0604030504040204" pitchFamily="34" charset="0"/>
              </a:rPr>
              <a:t>》2</a:t>
            </a:r>
            <a:r>
              <a:rPr lang="zh-CN" altLang="en-US" sz="2400" dirty="0">
                <a:latin typeface="Verdana" panose="020B0604030504040204" pitchFamily="34" charset="0"/>
              </a:rPr>
              <a:t>份</a:t>
            </a:r>
            <a:endParaRPr lang="en-US" altLang="zh-CN" sz="2400" dirty="0">
              <a:latin typeface="Verdana" panose="020B0604030504040204" pitchFamily="34" charset="0"/>
            </a:endParaRPr>
          </a:p>
          <a:p>
            <a:pPr>
              <a:lnSpc>
                <a:spcPct val="125000"/>
              </a:lnSpc>
            </a:pPr>
            <a:r>
              <a:rPr lang="en-US" altLang="zh-CN" sz="2400" dirty="0">
                <a:latin typeface="Verdana" panose="020B0604030504040204" pitchFamily="34" charset="0"/>
              </a:rPr>
              <a:t>               2</a:t>
            </a:r>
            <a:r>
              <a:rPr lang="zh-CN" altLang="en-US" sz="2400" dirty="0">
                <a:latin typeface="Verdana" panose="020B0604030504040204" pitchFamily="34" charset="0"/>
              </a:rPr>
              <a:t>、省级软件产业主管部门认可的软件检测机构出具的检测证明</a:t>
            </a:r>
            <a:endParaRPr lang="en-US" altLang="zh-CN" sz="2400" dirty="0">
              <a:latin typeface="Verdana" panose="020B0604030504040204" pitchFamily="34" charset="0"/>
            </a:endParaRPr>
          </a:p>
          <a:p>
            <a:pPr>
              <a:lnSpc>
                <a:spcPct val="125000"/>
              </a:lnSpc>
            </a:pPr>
            <a:r>
              <a:rPr lang="en-US" altLang="zh-CN" sz="2400" dirty="0">
                <a:latin typeface="Verdana" panose="020B0604030504040204" pitchFamily="34" charset="0"/>
              </a:rPr>
              <a:t>                    </a:t>
            </a:r>
            <a:r>
              <a:rPr lang="zh-CN" altLang="en-US" sz="2400" dirty="0">
                <a:latin typeface="Verdana" panose="020B0604030504040204" pitchFamily="34" charset="0"/>
              </a:rPr>
              <a:t>材料原件及复印件</a:t>
            </a:r>
            <a:endParaRPr lang="en-US" altLang="zh-CN" sz="2400" dirty="0">
              <a:latin typeface="Verdana" panose="020B0604030504040204" pitchFamily="34" charset="0"/>
            </a:endParaRPr>
          </a:p>
          <a:p>
            <a:pPr>
              <a:lnSpc>
                <a:spcPct val="125000"/>
              </a:lnSpc>
            </a:pPr>
            <a:r>
              <a:rPr lang="en-US" altLang="zh-CN" sz="2400" dirty="0">
                <a:latin typeface="Verdana" panose="020B0604030504040204" pitchFamily="34" charset="0"/>
              </a:rPr>
              <a:t>               3</a:t>
            </a:r>
            <a:r>
              <a:rPr lang="zh-CN" altLang="en-US" sz="2400" dirty="0">
                <a:latin typeface="Verdana" panose="020B0604030504040204" pitchFamily="34" charset="0"/>
              </a:rPr>
              <a:t>、软件产业主管部门颁发的</a:t>
            </a:r>
            <a:r>
              <a:rPr lang="en-US" altLang="zh-CN" sz="2400" dirty="0">
                <a:latin typeface="Verdana" panose="020B0604030504040204" pitchFamily="34" charset="0"/>
              </a:rPr>
              <a:t>《</a:t>
            </a:r>
            <a:r>
              <a:rPr lang="zh-CN" altLang="en-US" sz="2400" dirty="0">
                <a:latin typeface="Verdana" panose="020B0604030504040204" pitchFamily="34" charset="0"/>
              </a:rPr>
              <a:t>软件产品登记证书</a:t>
            </a:r>
            <a:r>
              <a:rPr lang="en-US" altLang="zh-CN" sz="2400" dirty="0">
                <a:latin typeface="Verdana" panose="020B0604030504040204" pitchFamily="34" charset="0"/>
              </a:rPr>
              <a:t>》</a:t>
            </a:r>
            <a:r>
              <a:rPr lang="zh-CN" altLang="en-US" sz="2400" dirty="0">
                <a:solidFill>
                  <a:srgbClr val="FF0000"/>
                </a:solidFill>
                <a:latin typeface="Verdana" panose="020B0604030504040204" pitchFamily="34" charset="0"/>
              </a:rPr>
              <a:t>或</a:t>
            </a:r>
            <a:r>
              <a:rPr lang="zh-CN" altLang="en-US" sz="2400" dirty="0">
                <a:latin typeface="Verdana" panose="020B0604030504040204" pitchFamily="34" charset="0"/>
              </a:rPr>
              <a:t>著作权</a:t>
            </a:r>
            <a:endParaRPr lang="en-US" altLang="zh-CN" sz="2400" dirty="0">
              <a:latin typeface="Verdana" panose="020B0604030504040204" pitchFamily="34" charset="0"/>
            </a:endParaRPr>
          </a:p>
          <a:p>
            <a:pPr>
              <a:lnSpc>
                <a:spcPct val="125000"/>
              </a:lnSpc>
            </a:pPr>
            <a:r>
              <a:rPr lang="en-US" altLang="zh-CN" sz="2400" dirty="0">
                <a:latin typeface="Verdana" panose="020B0604030504040204" pitchFamily="34" charset="0"/>
              </a:rPr>
              <a:t>                    </a:t>
            </a:r>
            <a:r>
              <a:rPr lang="zh-CN" altLang="en-US" sz="2400" dirty="0">
                <a:latin typeface="Verdana" panose="020B0604030504040204" pitchFamily="34" charset="0"/>
              </a:rPr>
              <a:t>行政管理部门颁发的</a:t>
            </a:r>
            <a:r>
              <a:rPr lang="en-US" altLang="zh-CN" sz="2400" dirty="0">
                <a:latin typeface="Verdana" panose="020B0604030504040204" pitchFamily="34" charset="0"/>
              </a:rPr>
              <a:t>《</a:t>
            </a:r>
            <a:r>
              <a:rPr lang="zh-CN" altLang="en-US" sz="2400" dirty="0">
                <a:latin typeface="Verdana" panose="020B0604030504040204" pitchFamily="34" charset="0"/>
              </a:rPr>
              <a:t>计算机软件著作权登记证书</a:t>
            </a:r>
            <a:r>
              <a:rPr lang="en-US" altLang="zh-CN" sz="2400" dirty="0">
                <a:latin typeface="Verdana" panose="020B0604030504040204" pitchFamily="34" charset="0"/>
              </a:rPr>
              <a:t>》</a:t>
            </a:r>
            <a:r>
              <a:rPr lang="zh-CN" altLang="en-US" sz="2400" dirty="0">
                <a:latin typeface="Verdana" panose="020B0604030504040204" pitchFamily="34" charset="0"/>
              </a:rPr>
              <a:t>原件</a:t>
            </a:r>
            <a:endParaRPr lang="en-US" altLang="zh-CN" sz="2400" dirty="0">
              <a:latin typeface="Verdana" panose="020B0604030504040204" pitchFamily="34" charset="0"/>
            </a:endParaRPr>
          </a:p>
          <a:p>
            <a:pPr>
              <a:lnSpc>
                <a:spcPct val="125000"/>
              </a:lnSpc>
            </a:pPr>
            <a:r>
              <a:rPr lang="en-US" altLang="zh-CN" sz="2400" dirty="0">
                <a:latin typeface="Verdana" panose="020B0604030504040204" pitchFamily="34" charset="0"/>
              </a:rPr>
              <a:t>                    </a:t>
            </a:r>
            <a:r>
              <a:rPr lang="zh-CN" altLang="en-US" sz="2400" dirty="0">
                <a:latin typeface="Verdana" panose="020B0604030504040204" pitchFamily="34" charset="0"/>
              </a:rPr>
              <a:t>及复印件</a:t>
            </a:r>
            <a:endParaRPr lang="en-US" altLang="zh-CN" sz="2400" dirty="0">
              <a:latin typeface="Verdana" panose="020B0604030504040204" pitchFamily="34" charset="0"/>
            </a:endParaRPr>
          </a:p>
        </p:txBody>
      </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Scale>
                                      <p:cBhvr>
                                        <p:cTn id="7" dur="375" fill="hold">
                                          <p:stCondLst>
                                            <p:cond delay="0"/>
                                          </p:stCondLst>
                                        </p:cTn>
                                        <p:tgtEl>
                                          <p:spTgt spid="2"/>
                                        </p:tgtEl>
                                      </p:cBhvr>
                                      <p:from x="150000" y="150000"/>
                                      <p:to x="90000" y="90000"/>
                                    </p:animScale>
                                    <p:animScale>
                                      <p:cBhvr>
                                        <p:cTn id="8" dur="375" fill="hold">
                                          <p:stCondLst>
                                            <p:cond delay="375"/>
                                          </p:stCondLst>
                                        </p:cTn>
                                        <p:tgtEl>
                                          <p:spTgt spid="2"/>
                                        </p:tgtEl>
                                      </p:cBhvr>
                                      <p:from x="90000" y="90000"/>
                                      <p:to x="100000" y="100000"/>
                                    </p:animScale>
                                  </p:childTnLst>
                                </p:cTn>
                              </p:par>
                              <p:par>
                                <p:cTn id="9" presetID="10" presetClass="entr" presetSubtype="0" fill="hold" grpId="0" nodeType="withEffect">
                                  <p:stCondLst>
                                    <p:cond delay="175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par>
                                <p:cTn id="12" presetID="10" presetClass="entr" presetSubtype="0" fill="hold" grpId="0" nodeType="withEffect">
                                  <p:stCondLst>
                                    <p:cond delay="175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par>
                                <p:cTn id="15" presetID="42" presetClass="entr" presetSubtype="0" fill="hold" grpId="0" nodeType="withEffect">
                                  <p:stCondLst>
                                    <p:cond delay="200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anim calcmode="lin" valueType="num">
                                      <p:cBhvr>
                                        <p:cTn id="18" dur="500" fill="hold"/>
                                        <p:tgtEl>
                                          <p:spTgt spid="11"/>
                                        </p:tgtEl>
                                        <p:attrNameLst>
                                          <p:attrName>ppt_x</p:attrName>
                                        </p:attrNameLst>
                                      </p:cBhvr>
                                      <p:tavLst>
                                        <p:tav tm="0">
                                          <p:val>
                                            <p:strVal val="#ppt_x"/>
                                          </p:val>
                                        </p:tav>
                                        <p:tav tm="100000">
                                          <p:val>
                                            <p:strVal val="#ppt_x"/>
                                          </p:val>
                                        </p:tav>
                                      </p:tavLst>
                                    </p:anim>
                                    <p:anim calcmode="lin" valueType="num">
                                      <p:cBhvr>
                                        <p:cTn id="19" dur="5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06413" y="836613"/>
            <a:ext cx="4800600" cy="646112"/>
          </a:xfrm>
          <a:prstGeom prst="rect">
            <a:avLst/>
          </a:prstGeom>
          <a:noFill/>
          <a:ln w="9525">
            <a:noFill/>
          </a:ln>
        </p:spPr>
        <p:txBody>
          <a:bodyPr wrap="none">
            <a:spAutoFit/>
          </a:bodyPr>
          <a:lstStyle/>
          <a:p>
            <a:r>
              <a:rPr lang="zh-CN" altLang="en-US" sz="3600" dirty="0">
                <a:latin typeface="Verdana" panose="020B0604030504040204" pitchFamily="34" charset="0"/>
              </a:rPr>
              <a:t>二、</a:t>
            </a:r>
            <a:r>
              <a:rPr lang="zh-CN" altLang="en-US" sz="3600" dirty="0">
                <a:latin typeface="微软雅黑" panose="020B0503020204020204" pitchFamily="34" charset="-122"/>
              </a:rPr>
              <a:t>办理优惠政策流程</a:t>
            </a:r>
            <a:endParaRPr lang="zh-CN" altLang="en-US" sz="3600" dirty="0">
              <a:latin typeface="Verdana" panose="020B0604030504040204" pitchFamily="34" charset="0"/>
            </a:endParaRPr>
          </a:p>
        </p:txBody>
      </p:sp>
      <p:sp>
        <p:nvSpPr>
          <p:cNvPr id="4" name="矩形 3"/>
          <p:cNvSpPr/>
          <p:nvPr/>
        </p:nvSpPr>
        <p:spPr>
          <a:xfrm>
            <a:off x="-23812" y="3005138"/>
            <a:ext cx="265112" cy="1620837"/>
          </a:xfrm>
          <a:prstGeom prst="rect">
            <a:avLst/>
          </a:prstGeom>
          <a:solidFill>
            <a:srgbClr val="24569D"/>
          </a:solidFill>
          <a:ln w="25400">
            <a:noFill/>
          </a:ln>
        </p:spPr>
        <p:txBody>
          <a:bodyPr anchor="ctr"/>
          <a:lstStyle/>
          <a:p>
            <a:pPr algn="ctr"/>
            <a:endParaRPr lang="zh-CN" altLang="en-US" dirty="0">
              <a:solidFill>
                <a:srgbClr val="FFFFFF"/>
              </a:solidFill>
              <a:latin typeface="Calibri" panose="020F0502020204030204" pitchFamily="34" charset="0"/>
              <a:ea typeface="宋体" panose="02010600030101010101" pitchFamily="2" charset="-122"/>
            </a:endParaRPr>
          </a:p>
        </p:txBody>
      </p:sp>
      <p:sp>
        <p:nvSpPr>
          <p:cNvPr id="5" name="矩形 4"/>
          <p:cNvSpPr/>
          <p:nvPr/>
        </p:nvSpPr>
        <p:spPr>
          <a:xfrm>
            <a:off x="11926888" y="3005138"/>
            <a:ext cx="265112" cy="1620837"/>
          </a:xfrm>
          <a:prstGeom prst="rect">
            <a:avLst/>
          </a:prstGeom>
          <a:solidFill>
            <a:srgbClr val="24569D"/>
          </a:solidFill>
          <a:ln w="25400">
            <a:noFill/>
          </a:ln>
        </p:spPr>
        <p:txBody>
          <a:bodyPr anchor="ctr"/>
          <a:lstStyle/>
          <a:p>
            <a:pPr algn="ctr"/>
            <a:endParaRPr lang="zh-CN" altLang="en-US" dirty="0">
              <a:solidFill>
                <a:srgbClr val="FFFFFF"/>
              </a:solidFill>
              <a:latin typeface="Calibri" panose="020F0502020204030204" pitchFamily="34" charset="0"/>
              <a:ea typeface="宋体" panose="02010600030101010101" pitchFamily="2" charset="-122"/>
            </a:endParaRPr>
          </a:p>
        </p:txBody>
      </p:sp>
      <p:sp>
        <p:nvSpPr>
          <p:cNvPr id="11" name="文本框 5"/>
          <p:cNvSpPr txBox="1"/>
          <p:nvPr/>
        </p:nvSpPr>
        <p:spPr>
          <a:xfrm>
            <a:off x="849313" y="1970088"/>
            <a:ext cx="10356850" cy="3324225"/>
          </a:xfrm>
          <a:prstGeom prst="rect">
            <a:avLst/>
          </a:prstGeom>
          <a:noFill/>
          <a:ln w="9525">
            <a:noFill/>
          </a:ln>
        </p:spPr>
        <p:txBody>
          <a:bodyPr>
            <a:spAutoFit/>
          </a:bodyPr>
          <a:lstStyle/>
          <a:p>
            <a:pPr>
              <a:lnSpc>
                <a:spcPct val="125000"/>
              </a:lnSpc>
            </a:pPr>
            <a:r>
              <a:rPr lang="en-US" altLang="zh-CN" sz="2400" dirty="0">
                <a:latin typeface="Verdana" panose="020B0604030504040204" pitchFamily="34" charset="0"/>
              </a:rPr>
              <a:t>#</a:t>
            </a:r>
            <a:r>
              <a:rPr lang="zh-CN" altLang="en-US" sz="2400" dirty="0">
                <a:latin typeface="Verdana" panose="020B0604030504040204" pitchFamily="34" charset="0"/>
              </a:rPr>
              <a:t>软件企业增值税即征即退办理</a:t>
            </a:r>
            <a:r>
              <a:rPr lang="en-US" altLang="zh-CN" sz="2400" dirty="0">
                <a:latin typeface="Verdana" panose="020B0604030504040204" pitchFamily="34" charset="0"/>
              </a:rPr>
              <a:t>#</a:t>
            </a:r>
          </a:p>
          <a:p>
            <a:pPr>
              <a:lnSpc>
                <a:spcPct val="125000"/>
              </a:lnSpc>
            </a:pPr>
            <a:endParaRPr lang="en-US" altLang="zh-CN" sz="2400" dirty="0">
              <a:latin typeface="Verdana" panose="020B0604030504040204" pitchFamily="34" charset="0"/>
            </a:endParaRPr>
          </a:p>
          <a:p>
            <a:pPr>
              <a:lnSpc>
                <a:spcPct val="125000"/>
              </a:lnSpc>
            </a:pPr>
            <a:r>
              <a:rPr lang="zh-CN" altLang="en-US" sz="2400" dirty="0">
                <a:latin typeface="Verdana" panose="020B0604030504040204" pitchFamily="34" charset="0"/>
              </a:rPr>
              <a:t>地点：办税大厅</a:t>
            </a:r>
            <a:endParaRPr lang="en-US" altLang="zh-CN" sz="2400" dirty="0">
              <a:latin typeface="Verdana" panose="020B0604030504040204" pitchFamily="34" charset="0"/>
            </a:endParaRPr>
          </a:p>
          <a:p>
            <a:pPr>
              <a:lnSpc>
                <a:spcPct val="125000"/>
              </a:lnSpc>
            </a:pPr>
            <a:r>
              <a:rPr lang="zh-CN" altLang="en-US" sz="2400" dirty="0">
                <a:latin typeface="Verdana" panose="020B0604030504040204" pitchFamily="34" charset="0"/>
              </a:rPr>
              <a:t>所需资料： </a:t>
            </a:r>
            <a:r>
              <a:rPr lang="en-US" altLang="zh-CN" sz="2400" dirty="0">
                <a:latin typeface="Verdana" panose="020B0604030504040204" pitchFamily="34" charset="0"/>
              </a:rPr>
              <a:t>1</a:t>
            </a:r>
            <a:r>
              <a:rPr lang="zh-CN" altLang="en-US" sz="2400" dirty="0">
                <a:latin typeface="Verdana" panose="020B0604030504040204" pitchFamily="34" charset="0"/>
              </a:rPr>
              <a:t>、</a:t>
            </a:r>
            <a:r>
              <a:rPr lang="en-US" altLang="zh-CN" sz="2400" dirty="0">
                <a:latin typeface="Verdana" panose="020B0604030504040204" pitchFamily="34" charset="0"/>
              </a:rPr>
              <a:t>《</a:t>
            </a:r>
            <a:r>
              <a:rPr lang="zh-CN" altLang="en-US" sz="2400" dirty="0">
                <a:latin typeface="Verdana" panose="020B0604030504040204" pitchFamily="34" charset="0"/>
              </a:rPr>
              <a:t>退（抵）税申请表</a:t>
            </a:r>
            <a:r>
              <a:rPr lang="en-US" altLang="zh-CN" sz="2400" dirty="0">
                <a:latin typeface="Verdana" panose="020B0604030504040204" pitchFamily="34" charset="0"/>
              </a:rPr>
              <a:t>B》 3</a:t>
            </a:r>
            <a:r>
              <a:rPr lang="zh-CN" altLang="en-US" sz="2400" dirty="0">
                <a:latin typeface="Verdana" panose="020B0604030504040204" pitchFamily="34" charset="0"/>
              </a:rPr>
              <a:t>份</a:t>
            </a:r>
          </a:p>
          <a:p>
            <a:pPr>
              <a:lnSpc>
                <a:spcPct val="125000"/>
              </a:lnSpc>
            </a:pPr>
            <a:r>
              <a:rPr lang="en-US" altLang="zh-CN" sz="2400" dirty="0">
                <a:latin typeface="Verdana" panose="020B0604030504040204" pitchFamily="34" charset="0"/>
              </a:rPr>
              <a:t>               2</a:t>
            </a:r>
            <a:r>
              <a:rPr lang="zh-CN" altLang="en-US" sz="2400" dirty="0">
                <a:latin typeface="Verdana" panose="020B0604030504040204" pitchFamily="34" charset="0"/>
              </a:rPr>
              <a:t>、</a:t>
            </a:r>
            <a:r>
              <a:rPr lang="en-US" altLang="zh-CN" sz="2400" dirty="0">
                <a:latin typeface="Verdana" panose="020B0604030504040204" pitchFamily="34" charset="0"/>
              </a:rPr>
              <a:t>《</a:t>
            </a:r>
            <a:r>
              <a:rPr lang="zh-CN" altLang="en-US" sz="2400" dirty="0">
                <a:latin typeface="Verdana" panose="020B0604030504040204" pitchFamily="34" charset="0"/>
              </a:rPr>
              <a:t>软件产品增值税超税负退税计算表</a:t>
            </a:r>
            <a:r>
              <a:rPr lang="en-US" altLang="zh-CN" sz="2400" dirty="0">
                <a:latin typeface="Verdana" panose="020B0604030504040204" pitchFamily="34" charset="0"/>
              </a:rPr>
              <a:t>》</a:t>
            </a:r>
            <a:endParaRPr lang="zh-CN" altLang="en-US" sz="2400" dirty="0">
              <a:latin typeface="Verdana" panose="020B0604030504040204" pitchFamily="34" charset="0"/>
            </a:endParaRPr>
          </a:p>
          <a:p>
            <a:pPr>
              <a:lnSpc>
                <a:spcPct val="125000"/>
              </a:lnSpc>
            </a:pPr>
            <a:r>
              <a:rPr lang="en-US" altLang="zh-CN" sz="2400" dirty="0">
                <a:latin typeface="Verdana" panose="020B0604030504040204" pitchFamily="34" charset="0"/>
              </a:rPr>
              <a:t>               3</a:t>
            </a:r>
            <a:r>
              <a:rPr lang="zh-CN" altLang="en-US" sz="2400" dirty="0">
                <a:latin typeface="Verdana" panose="020B0604030504040204" pitchFamily="34" charset="0"/>
              </a:rPr>
              <a:t>、省级软件产业主管部门认可的软件检测机构出具的检测证明</a:t>
            </a:r>
            <a:endParaRPr lang="en-US" altLang="zh-CN" sz="2400" dirty="0">
              <a:latin typeface="Verdana" panose="020B0604030504040204" pitchFamily="34" charset="0"/>
            </a:endParaRPr>
          </a:p>
          <a:p>
            <a:pPr>
              <a:lnSpc>
                <a:spcPct val="125000"/>
              </a:lnSpc>
            </a:pPr>
            <a:r>
              <a:rPr lang="en-US" altLang="zh-CN" sz="2400" dirty="0">
                <a:latin typeface="Verdana" panose="020B0604030504040204" pitchFamily="34" charset="0"/>
              </a:rPr>
              <a:t>                    </a:t>
            </a:r>
            <a:r>
              <a:rPr lang="zh-CN" altLang="en-US" sz="2400" dirty="0">
                <a:latin typeface="Verdana" panose="020B0604030504040204" pitchFamily="34" charset="0"/>
              </a:rPr>
              <a:t>材料</a:t>
            </a:r>
            <a:endParaRPr lang="en-US" altLang="zh-CN" sz="2400" dirty="0">
              <a:latin typeface="Verdana" panose="020B0604030504040204" pitchFamily="34" charset="0"/>
            </a:endParaRPr>
          </a:p>
        </p:txBody>
      </p:sp>
    </p:spTree>
  </p:cSld>
  <p:clrMapOvr>
    <a:masterClrMapping/>
  </p:clrMapOvr>
  <p:transition spd="slow">
    <p:pu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Scale>
                                      <p:cBhvr>
                                        <p:cTn id="7" dur="375" fill="hold">
                                          <p:stCondLst>
                                            <p:cond delay="0"/>
                                          </p:stCondLst>
                                        </p:cTn>
                                        <p:tgtEl>
                                          <p:spTgt spid="2"/>
                                        </p:tgtEl>
                                      </p:cBhvr>
                                      <p:from x="150000" y="150000"/>
                                      <p:to x="90000" y="90000"/>
                                    </p:animScale>
                                    <p:animScale>
                                      <p:cBhvr>
                                        <p:cTn id="8" dur="375" fill="hold">
                                          <p:stCondLst>
                                            <p:cond delay="375"/>
                                          </p:stCondLst>
                                        </p:cTn>
                                        <p:tgtEl>
                                          <p:spTgt spid="2"/>
                                        </p:tgtEl>
                                      </p:cBhvr>
                                      <p:from x="90000" y="90000"/>
                                      <p:to x="100000" y="100000"/>
                                    </p:animScale>
                                  </p:childTnLst>
                                </p:cTn>
                              </p:par>
                              <p:par>
                                <p:cTn id="9" presetID="10" presetClass="entr" presetSubtype="0" fill="hold" grpId="0" nodeType="withEffect">
                                  <p:stCondLst>
                                    <p:cond delay="175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par>
                                <p:cTn id="12" presetID="10" presetClass="entr" presetSubtype="0" fill="hold" grpId="0" nodeType="withEffect">
                                  <p:stCondLst>
                                    <p:cond delay="175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500"/>
                                        <p:tgtEl>
                                          <p:spTgt spid="5"/>
                                        </p:tgtEl>
                                      </p:cBhvr>
                                    </p:animEffect>
                                  </p:childTnLst>
                                </p:cTn>
                              </p:par>
                              <p:par>
                                <p:cTn id="15" presetID="42" presetClass="entr" presetSubtype="0" fill="hold" grpId="0" nodeType="withEffect">
                                  <p:stCondLst>
                                    <p:cond delay="200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anim calcmode="lin" valueType="num">
                                      <p:cBhvr>
                                        <p:cTn id="18" dur="500" fill="hold"/>
                                        <p:tgtEl>
                                          <p:spTgt spid="11"/>
                                        </p:tgtEl>
                                        <p:attrNameLst>
                                          <p:attrName>ppt_x</p:attrName>
                                        </p:attrNameLst>
                                      </p:cBhvr>
                                      <p:tavLst>
                                        <p:tav tm="0">
                                          <p:val>
                                            <p:strVal val="#ppt_x"/>
                                          </p:val>
                                        </p:tav>
                                        <p:tav tm="100000">
                                          <p:val>
                                            <p:strVal val="#ppt_x"/>
                                          </p:val>
                                        </p:tav>
                                      </p:tavLst>
                                    </p:anim>
                                    <p:anim calcmode="lin" valueType="num">
                                      <p:cBhvr>
                                        <p:cTn id="19" dur="5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11" grpId="0"/>
    </p:bldLst>
  </p:timing>
</p:sld>
</file>

<file path=ppt/tags/tag1.xml><?xml version="1.0" encoding="utf-8"?>
<p:tagLst xmlns:a="http://schemas.openxmlformats.org/drawingml/2006/main" xmlns:r="http://schemas.openxmlformats.org/officeDocument/2006/relationships" xmlns:p="http://schemas.openxmlformats.org/presentationml/2006/main">
  <p:tag name="PA" val="v4.0.0"/>
</p:tagLst>
</file>

<file path=ppt/tags/tag10.xml><?xml version="1.0" encoding="utf-8"?>
<p:tagLst xmlns:a="http://schemas.openxmlformats.org/drawingml/2006/main" xmlns:r="http://schemas.openxmlformats.org/officeDocument/2006/relationships" xmlns:p="http://schemas.openxmlformats.org/presentationml/2006/main">
  <p:tag name="PA" val="v4.0.0"/>
</p:tagLst>
</file>

<file path=ppt/tags/tag11.xml><?xml version="1.0" encoding="utf-8"?>
<p:tagLst xmlns:a="http://schemas.openxmlformats.org/drawingml/2006/main" xmlns:r="http://schemas.openxmlformats.org/officeDocument/2006/relationships" xmlns:p="http://schemas.openxmlformats.org/presentationml/2006/main">
  <p:tag name="PA" val="v4.0.0"/>
</p:tagLst>
</file>

<file path=ppt/tags/tag12.xml><?xml version="1.0" encoding="utf-8"?>
<p:tagLst xmlns:a="http://schemas.openxmlformats.org/drawingml/2006/main" xmlns:r="http://schemas.openxmlformats.org/officeDocument/2006/relationships" xmlns:p="http://schemas.openxmlformats.org/presentationml/2006/main">
  <p:tag name="PA" val="v4.0.0"/>
</p:tagLst>
</file>

<file path=ppt/tags/tag13.xml><?xml version="1.0" encoding="utf-8"?>
<p:tagLst xmlns:a="http://schemas.openxmlformats.org/drawingml/2006/main" xmlns:r="http://schemas.openxmlformats.org/officeDocument/2006/relationships" xmlns:p="http://schemas.openxmlformats.org/presentationml/2006/main">
  <p:tag name="PA" val="v4.0.0"/>
</p:tagLst>
</file>

<file path=ppt/tags/tag2.xml><?xml version="1.0" encoding="utf-8"?>
<p:tagLst xmlns:a="http://schemas.openxmlformats.org/drawingml/2006/main" xmlns:r="http://schemas.openxmlformats.org/officeDocument/2006/relationships" xmlns:p="http://schemas.openxmlformats.org/presentationml/2006/main">
  <p:tag name="PA" val="v4.0.0"/>
</p:tagLst>
</file>

<file path=ppt/tags/tag3.xml><?xml version="1.0" encoding="utf-8"?>
<p:tagLst xmlns:a="http://schemas.openxmlformats.org/drawingml/2006/main" xmlns:r="http://schemas.openxmlformats.org/officeDocument/2006/relationships" xmlns:p="http://schemas.openxmlformats.org/presentationml/2006/main">
  <p:tag name="PA" val="v4.0.0"/>
</p:tagLst>
</file>

<file path=ppt/tags/tag4.xml><?xml version="1.0" encoding="utf-8"?>
<p:tagLst xmlns:a="http://schemas.openxmlformats.org/drawingml/2006/main" xmlns:r="http://schemas.openxmlformats.org/officeDocument/2006/relationships" xmlns:p="http://schemas.openxmlformats.org/presentationml/2006/main">
  <p:tag name="PA" val="v4.0.0"/>
</p:tagLst>
</file>

<file path=ppt/tags/tag5.xml><?xml version="1.0" encoding="utf-8"?>
<p:tagLst xmlns:a="http://schemas.openxmlformats.org/drawingml/2006/main" xmlns:r="http://schemas.openxmlformats.org/officeDocument/2006/relationships" xmlns:p="http://schemas.openxmlformats.org/presentationml/2006/main">
  <p:tag name="PA" val="v4.0.0"/>
</p:tagLst>
</file>

<file path=ppt/tags/tag6.xml><?xml version="1.0" encoding="utf-8"?>
<p:tagLst xmlns:a="http://schemas.openxmlformats.org/drawingml/2006/main" xmlns:r="http://schemas.openxmlformats.org/officeDocument/2006/relationships" xmlns:p="http://schemas.openxmlformats.org/presentationml/2006/main">
  <p:tag name="PA" val="v4.0.0"/>
</p:tagLst>
</file>

<file path=ppt/tags/tag7.xml><?xml version="1.0" encoding="utf-8"?>
<p:tagLst xmlns:a="http://schemas.openxmlformats.org/drawingml/2006/main" xmlns:r="http://schemas.openxmlformats.org/officeDocument/2006/relationships" xmlns:p="http://schemas.openxmlformats.org/presentationml/2006/main">
  <p:tag name="PA" val="v4.0.0"/>
</p:tagLst>
</file>

<file path=ppt/tags/tag8.xml><?xml version="1.0" encoding="utf-8"?>
<p:tagLst xmlns:a="http://schemas.openxmlformats.org/drawingml/2006/main" xmlns:r="http://schemas.openxmlformats.org/officeDocument/2006/relationships" xmlns:p="http://schemas.openxmlformats.org/presentationml/2006/main">
  <p:tag name="PA" val="v4.0.0"/>
</p:tagLst>
</file>

<file path=ppt/tags/tag9.xml><?xml version="1.0" encoding="utf-8"?>
<p:tagLst xmlns:a="http://schemas.openxmlformats.org/drawingml/2006/main" xmlns:r="http://schemas.openxmlformats.org/officeDocument/2006/relationships" xmlns:p="http://schemas.openxmlformats.org/presentationml/2006/main">
  <p:tag name="PA" val="v4.0.0"/>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视点">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24569D"/>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784</Words>
  <Application>WPS 演示</Application>
  <PresentationFormat>自定义</PresentationFormat>
  <Paragraphs>83</Paragraphs>
  <Slides>16</Slides>
  <Notes>0</Notes>
  <HiddenSlides>0</HiddenSlides>
  <MMClips>0</MMClips>
  <ScaleCrop>false</ScaleCrop>
  <HeadingPairs>
    <vt:vector size="4" baseType="variant">
      <vt:variant>
        <vt:lpstr>主题</vt:lpstr>
      </vt:variant>
      <vt:variant>
        <vt:i4>1</vt:i4>
      </vt:variant>
      <vt:variant>
        <vt:lpstr>幻灯片标题</vt:lpstr>
      </vt:variant>
      <vt:variant>
        <vt:i4>16</vt:i4>
      </vt:variant>
    </vt:vector>
  </HeadingPairs>
  <TitlesOfParts>
    <vt:vector size="17" baseType="lpstr">
      <vt:lpstr>Office 主题</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优品PPT</dc:creator>
  <cp:keywords>http:/www.ypppt.com</cp:keywords>
  <cp:lastModifiedBy>GLRJ</cp:lastModifiedBy>
  <cp:revision>134</cp:revision>
  <dcterms:created xsi:type="dcterms:W3CDTF">2017-05-25T10:36:00Z</dcterms:created>
  <dcterms:modified xsi:type="dcterms:W3CDTF">2021-06-23T08:57:15Z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2052-10.1.0.7346</vt:lpwstr>
  </property>
</Properties>
</file>